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3" d="100"/>
          <a:sy n="73" d="100"/>
        </p:scale>
        <p:origin x="-12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Theory of machines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00FB6-2761-4E36-9550-0B1D507C8B9A}" type="datetimeFigureOut">
              <a:rPr lang="en-US" smtClean="0"/>
              <a:t>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Wessam Al Azzawi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416B59-6A8C-4E23-A8B3-3EECD1BE0B5F}" type="slidenum">
              <a:rPr lang="en-US" smtClean="0"/>
              <a:t>‹#›</a:t>
            </a:fld>
            <a:endParaRPr lang="en-US"/>
          </a:p>
        </p:txBody>
      </p:sp>
    </p:spTree>
    <p:extLst>
      <p:ext uri="{BB962C8B-B14F-4D97-AF65-F5344CB8AC3E}">
        <p14:creationId xmlns:p14="http://schemas.microsoft.com/office/powerpoint/2010/main" val="2454354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Theory of machines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80043-4201-4F95-8FE0-503EB51B5811}" type="datetimeFigureOut">
              <a:rPr lang="en-US" smtClean="0"/>
              <a:t>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Wessam Al Azzawi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986C-B408-448B-BA09-14D0B0A95A69}" type="slidenum">
              <a:rPr lang="en-US" smtClean="0"/>
              <a:t>‹#›</a:t>
            </a:fld>
            <a:endParaRPr lang="en-US"/>
          </a:p>
        </p:txBody>
      </p:sp>
    </p:spTree>
    <p:extLst>
      <p:ext uri="{BB962C8B-B14F-4D97-AF65-F5344CB8AC3E}">
        <p14:creationId xmlns:p14="http://schemas.microsoft.com/office/powerpoint/2010/main" val="3591751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10</a:t>
            </a:fld>
            <a:endParaRPr lang="en-US"/>
          </a:p>
        </p:txBody>
      </p:sp>
    </p:spTree>
    <p:extLst>
      <p:ext uri="{BB962C8B-B14F-4D97-AF65-F5344CB8AC3E}">
        <p14:creationId xmlns:p14="http://schemas.microsoft.com/office/powerpoint/2010/main" val="31508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11</a:t>
            </a:fld>
            <a:endParaRPr lang="en-US"/>
          </a:p>
        </p:txBody>
      </p:sp>
    </p:spTree>
    <p:extLst>
      <p:ext uri="{BB962C8B-B14F-4D97-AF65-F5344CB8AC3E}">
        <p14:creationId xmlns:p14="http://schemas.microsoft.com/office/powerpoint/2010/main" val="141740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12</a:t>
            </a:fld>
            <a:endParaRPr lang="en-US"/>
          </a:p>
        </p:txBody>
      </p:sp>
    </p:spTree>
    <p:extLst>
      <p:ext uri="{BB962C8B-B14F-4D97-AF65-F5344CB8AC3E}">
        <p14:creationId xmlns:p14="http://schemas.microsoft.com/office/powerpoint/2010/main" val="425874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13</a:t>
            </a:fld>
            <a:endParaRPr lang="en-US"/>
          </a:p>
        </p:txBody>
      </p:sp>
    </p:spTree>
    <p:extLst>
      <p:ext uri="{BB962C8B-B14F-4D97-AF65-F5344CB8AC3E}">
        <p14:creationId xmlns:p14="http://schemas.microsoft.com/office/powerpoint/2010/main" val="218984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14</a:t>
            </a:fld>
            <a:endParaRPr lang="en-US"/>
          </a:p>
        </p:txBody>
      </p:sp>
    </p:spTree>
    <p:extLst>
      <p:ext uri="{BB962C8B-B14F-4D97-AF65-F5344CB8AC3E}">
        <p14:creationId xmlns:p14="http://schemas.microsoft.com/office/powerpoint/2010/main" val="384679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15</a:t>
            </a:fld>
            <a:endParaRPr lang="en-US"/>
          </a:p>
        </p:txBody>
      </p:sp>
    </p:spTree>
    <p:extLst>
      <p:ext uri="{BB962C8B-B14F-4D97-AF65-F5344CB8AC3E}">
        <p14:creationId xmlns:p14="http://schemas.microsoft.com/office/powerpoint/2010/main" val="374574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16</a:t>
            </a:fld>
            <a:endParaRPr lang="en-US"/>
          </a:p>
        </p:txBody>
      </p:sp>
    </p:spTree>
    <p:extLst>
      <p:ext uri="{BB962C8B-B14F-4D97-AF65-F5344CB8AC3E}">
        <p14:creationId xmlns:p14="http://schemas.microsoft.com/office/powerpoint/2010/main" val="90748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17</a:t>
            </a:fld>
            <a:endParaRPr lang="en-US"/>
          </a:p>
        </p:txBody>
      </p:sp>
    </p:spTree>
    <p:extLst>
      <p:ext uri="{BB962C8B-B14F-4D97-AF65-F5344CB8AC3E}">
        <p14:creationId xmlns:p14="http://schemas.microsoft.com/office/powerpoint/2010/main" val="384580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18</a:t>
            </a:fld>
            <a:endParaRPr lang="en-US"/>
          </a:p>
        </p:txBody>
      </p:sp>
    </p:spTree>
    <p:extLst>
      <p:ext uri="{BB962C8B-B14F-4D97-AF65-F5344CB8AC3E}">
        <p14:creationId xmlns:p14="http://schemas.microsoft.com/office/powerpoint/2010/main" val="144767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19</a:t>
            </a:fld>
            <a:endParaRPr lang="en-US"/>
          </a:p>
        </p:txBody>
      </p:sp>
    </p:spTree>
    <p:extLst>
      <p:ext uri="{BB962C8B-B14F-4D97-AF65-F5344CB8AC3E}">
        <p14:creationId xmlns:p14="http://schemas.microsoft.com/office/powerpoint/2010/main" val="61281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20</a:t>
            </a:fld>
            <a:endParaRPr lang="en-US"/>
          </a:p>
        </p:txBody>
      </p:sp>
    </p:spTree>
    <p:extLst>
      <p:ext uri="{BB962C8B-B14F-4D97-AF65-F5344CB8AC3E}">
        <p14:creationId xmlns:p14="http://schemas.microsoft.com/office/powerpoint/2010/main" val="161296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21</a:t>
            </a:fld>
            <a:endParaRPr lang="en-US"/>
          </a:p>
        </p:txBody>
      </p:sp>
    </p:spTree>
    <p:extLst>
      <p:ext uri="{BB962C8B-B14F-4D97-AF65-F5344CB8AC3E}">
        <p14:creationId xmlns:p14="http://schemas.microsoft.com/office/powerpoint/2010/main" val="72061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22</a:t>
            </a:fld>
            <a:endParaRPr lang="en-US"/>
          </a:p>
        </p:txBody>
      </p:sp>
    </p:spTree>
    <p:extLst>
      <p:ext uri="{BB962C8B-B14F-4D97-AF65-F5344CB8AC3E}">
        <p14:creationId xmlns:p14="http://schemas.microsoft.com/office/powerpoint/2010/main" val="181440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23</a:t>
            </a:fld>
            <a:endParaRPr lang="en-US"/>
          </a:p>
        </p:txBody>
      </p:sp>
    </p:spTree>
    <p:extLst>
      <p:ext uri="{BB962C8B-B14F-4D97-AF65-F5344CB8AC3E}">
        <p14:creationId xmlns:p14="http://schemas.microsoft.com/office/powerpoint/2010/main" val="333180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24</a:t>
            </a:fld>
            <a:endParaRPr lang="en-US"/>
          </a:p>
        </p:txBody>
      </p:sp>
    </p:spTree>
    <p:extLst>
      <p:ext uri="{BB962C8B-B14F-4D97-AF65-F5344CB8AC3E}">
        <p14:creationId xmlns:p14="http://schemas.microsoft.com/office/powerpoint/2010/main" val="235091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25</a:t>
            </a:fld>
            <a:endParaRPr lang="en-US"/>
          </a:p>
        </p:txBody>
      </p:sp>
    </p:spTree>
    <p:extLst>
      <p:ext uri="{BB962C8B-B14F-4D97-AF65-F5344CB8AC3E}">
        <p14:creationId xmlns:p14="http://schemas.microsoft.com/office/powerpoint/2010/main" val="315245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26</a:t>
            </a:fld>
            <a:endParaRPr lang="en-US"/>
          </a:p>
        </p:txBody>
      </p:sp>
    </p:spTree>
    <p:extLst>
      <p:ext uri="{BB962C8B-B14F-4D97-AF65-F5344CB8AC3E}">
        <p14:creationId xmlns:p14="http://schemas.microsoft.com/office/powerpoint/2010/main" val="1771328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27</a:t>
            </a:fld>
            <a:endParaRPr lang="en-US"/>
          </a:p>
        </p:txBody>
      </p:sp>
    </p:spTree>
    <p:extLst>
      <p:ext uri="{BB962C8B-B14F-4D97-AF65-F5344CB8AC3E}">
        <p14:creationId xmlns:p14="http://schemas.microsoft.com/office/powerpoint/2010/main" val="28865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3</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5</a:t>
            </a:fld>
            <a:endParaRPr lang="en-US"/>
          </a:p>
        </p:txBody>
      </p:sp>
    </p:spTree>
    <p:extLst>
      <p:ext uri="{BB962C8B-B14F-4D97-AF65-F5344CB8AC3E}">
        <p14:creationId xmlns:p14="http://schemas.microsoft.com/office/powerpoint/2010/main" val="41864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6</a:t>
            </a:fld>
            <a:endParaRPr lang="en-US"/>
          </a:p>
        </p:txBody>
      </p:sp>
    </p:spTree>
    <p:extLst>
      <p:ext uri="{BB962C8B-B14F-4D97-AF65-F5344CB8AC3E}">
        <p14:creationId xmlns:p14="http://schemas.microsoft.com/office/powerpoint/2010/main" val="77047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7</a:t>
            </a:fld>
            <a:endParaRPr lang="en-US"/>
          </a:p>
        </p:txBody>
      </p:sp>
    </p:spTree>
    <p:extLst>
      <p:ext uri="{BB962C8B-B14F-4D97-AF65-F5344CB8AC3E}">
        <p14:creationId xmlns:p14="http://schemas.microsoft.com/office/powerpoint/2010/main" val="73885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8</a:t>
            </a:fld>
            <a:endParaRPr lang="en-US"/>
          </a:p>
        </p:txBody>
      </p:sp>
    </p:spTree>
    <p:extLst>
      <p:ext uri="{BB962C8B-B14F-4D97-AF65-F5344CB8AC3E}">
        <p14:creationId xmlns:p14="http://schemas.microsoft.com/office/powerpoint/2010/main" val="163166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9</a:t>
            </a:fld>
            <a:endParaRPr lang="en-US"/>
          </a:p>
        </p:txBody>
      </p:sp>
    </p:spTree>
    <p:extLst>
      <p:ext uri="{BB962C8B-B14F-4D97-AF65-F5344CB8AC3E}">
        <p14:creationId xmlns:p14="http://schemas.microsoft.com/office/powerpoint/2010/main" val="165744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2C3244-A3A2-448C-A3EB-3BBD383E79EC}" type="datetime1">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50058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7522F-C67E-4849-AD6D-070B1DFFB848}" type="datetime1">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2407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56908-0115-473F-893B-A2B62E1E67FD}" type="datetime1">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1077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E48F-8F78-4876-9559-E23A1639AE3A}" type="datetime1">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02289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D6DC3-1A73-486C-B60F-8BE3871AD7BF}" type="datetime1">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8058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BD80A-AB7C-4F58-8D5E-81112E254BBB}" type="datetime1">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0807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346B9-F040-4D5C-B17F-E80AB414E1F1}" type="datetime1">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32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95BF5-E935-4893-B0E4-2F9086B33AEE}" type="datetime1">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744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15783-171E-4484-9D3E-CE21F3E8C3EF}" type="datetime1">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74207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A5483-56B0-451F-A834-331980377F9E}" type="datetime1">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0743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E031D-A4FF-4D71-BB30-78D1314518E1}" type="datetime1">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9045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CA09-1B38-440F-85D5-82F6644D367B}" type="datetime1">
              <a:rPr lang="en-US" smtClean="0"/>
              <a:t>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D4192-2753-4076-A185-6990D7EA4EDA}" type="slidenum">
              <a:rPr lang="en-US" smtClean="0"/>
              <a:t>‹#›</a:t>
            </a:fld>
            <a:endParaRPr lang="en-US"/>
          </a:p>
        </p:txBody>
      </p:sp>
    </p:spTree>
    <p:extLst>
      <p:ext uri="{BB962C8B-B14F-4D97-AF65-F5344CB8AC3E}">
        <p14:creationId xmlns:p14="http://schemas.microsoft.com/office/powerpoint/2010/main" val="13200082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9.emf"/><Relationship Id="rId7"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7737528" cy="5410200"/>
          </a:xfrm>
        </p:spPr>
        <p:txBody>
          <a:bodyPr>
            <a:noAutofit/>
          </a:bodyPr>
          <a:lstStyle/>
          <a:p>
            <a:pPr algn="just"/>
            <a:r>
              <a:rPr lang="en-US" sz="2200" i="1" dirty="0">
                <a:solidFill>
                  <a:srgbClr val="FF0000"/>
                </a:solidFill>
              </a:rPr>
              <a:t>Balancing of Rotating Masses</a:t>
            </a:r>
          </a:p>
          <a:p>
            <a:pPr algn="just"/>
            <a:r>
              <a:rPr lang="en-US" sz="1800" dirty="0">
                <a:solidFill>
                  <a:schemeClr val="tx1"/>
                </a:solidFill>
              </a:rPr>
              <a:t>The high speed of engines and other machines is a common phenomenon now-a-days. It is, therefore, very essential that all the rotating and reciprocating parts should be completely balanced as far as possible. If these parts are not properly balanced, the dynamic forces are set up. These forces not only increase the loads on bearings and stresses in the various members, but also produce unpleasant and even dangerous vibrations. In this chapter we shall discuss the balancing of unbalanced forces caused by rotating masses, in order to minimize pressure on the main bearings when an engine is running.</a:t>
            </a:r>
          </a:p>
          <a:p>
            <a:pPr algn="just"/>
            <a:r>
              <a:rPr lang="en-US" sz="1800" dirty="0">
                <a:solidFill>
                  <a:schemeClr val="tx1"/>
                </a:solidFill>
              </a:rPr>
              <a:t>whenever a certain mass is attached to a rotating shaft, it exerts some centrifugal</a:t>
            </a:r>
          </a:p>
          <a:p>
            <a:pPr algn="just"/>
            <a:r>
              <a:rPr lang="en-US" sz="1800" dirty="0">
                <a:solidFill>
                  <a:schemeClr val="tx1"/>
                </a:solidFill>
              </a:rPr>
              <a:t>force, whose effect is to bend the shaft and to produce vibrations in it. In order to prevent the effect of centrifugal force, another mass is attached to the opposite side of the shaft, at such a position so as to balance the effect of the centrifugal force of the first mass. This is done in such a way that the centrifugal force of both the masses are made to be equal and opposite. The process of providing the second mass in order to counteract the effect of the centrifugal force of the first mass, is called balancing of rotating masses.</a:t>
            </a:r>
          </a:p>
        </p:txBody>
      </p:sp>
      <p:sp>
        <p:nvSpPr>
          <p:cNvPr id="4" name="Slide Number Placeholder 3"/>
          <p:cNvSpPr>
            <a:spLocks noGrp="1"/>
          </p:cNvSpPr>
          <p:nvPr>
            <p:ph type="sldNum" sz="quarter" idx="12"/>
          </p:nvPr>
        </p:nvSpPr>
        <p:spPr/>
        <p:txBody>
          <a:bodyPr/>
          <a:lstStyle/>
          <a:p>
            <a:fld id="{D88D4192-2753-4076-A185-6990D7EA4EDA}" type="slidenum">
              <a:rPr lang="en-US" smtClean="0"/>
              <a:t>1</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38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228600" y="762000"/>
            <a:ext cx="8686800" cy="5410200"/>
          </a:xfrm>
        </p:spPr>
        <p:txBody>
          <a:bodyPr>
            <a:noAutofit/>
          </a:bodyPr>
          <a:lstStyle/>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algn="just"/>
            <a:r>
              <a:rPr lang="en-US" sz="1800" dirty="0">
                <a:solidFill>
                  <a:schemeClr val="tx1"/>
                </a:solidFill>
              </a:rPr>
              <a:t>Consider any number of masses (say four) of magnitude m</a:t>
            </a:r>
            <a:r>
              <a:rPr lang="en-US" sz="1800" baseline="-25000" dirty="0">
                <a:solidFill>
                  <a:schemeClr val="tx1"/>
                </a:solidFill>
              </a:rPr>
              <a:t>1</a:t>
            </a:r>
            <a:r>
              <a:rPr lang="en-US" sz="1800" dirty="0">
                <a:solidFill>
                  <a:schemeClr val="tx1"/>
                </a:solidFill>
              </a:rPr>
              <a:t>, m</a:t>
            </a:r>
            <a:r>
              <a:rPr lang="en-US" sz="1800" baseline="-25000" dirty="0">
                <a:solidFill>
                  <a:schemeClr val="tx1"/>
                </a:solidFill>
              </a:rPr>
              <a:t>2</a:t>
            </a:r>
            <a:r>
              <a:rPr lang="en-US" sz="1800" dirty="0">
                <a:solidFill>
                  <a:schemeClr val="tx1"/>
                </a:solidFill>
              </a:rPr>
              <a:t>, m</a:t>
            </a:r>
            <a:r>
              <a:rPr lang="en-US" sz="1800" baseline="-25000" dirty="0">
                <a:solidFill>
                  <a:schemeClr val="tx1"/>
                </a:solidFill>
              </a:rPr>
              <a:t>3</a:t>
            </a:r>
            <a:r>
              <a:rPr lang="en-US" sz="1800" dirty="0">
                <a:solidFill>
                  <a:schemeClr val="tx1"/>
                </a:solidFill>
              </a:rPr>
              <a:t> and m</a:t>
            </a:r>
            <a:r>
              <a:rPr lang="en-US" sz="1800" baseline="-25000" dirty="0">
                <a:solidFill>
                  <a:schemeClr val="tx1"/>
                </a:solidFill>
              </a:rPr>
              <a:t>4</a:t>
            </a:r>
            <a:r>
              <a:rPr lang="en-US" sz="1800" dirty="0">
                <a:solidFill>
                  <a:schemeClr val="tx1"/>
                </a:solidFill>
              </a:rPr>
              <a:t> at distances of</a:t>
            </a:r>
          </a:p>
          <a:p>
            <a:pPr algn="just"/>
            <a:r>
              <a:rPr lang="en-US" sz="1800" dirty="0">
                <a:solidFill>
                  <a:schemeClr val="tx1"/>
                </a:solidFill>
              </a:rPr>
              <a:t>r</a:t>
            </a:r>
            <a:r>
              <a:rPr lang="en-US" sz="1800" baseline="-25000" dirty="0">
                <a:solidFill>
                  <a:schemeClr val="tx1"/>
                </a:solidFill>
              </a:rPr>
              <a:t>1</a:t>
            </a:r>
            <a:r>
              <a:rPr lang="en-US" sz="1800" dirty="0">
                <a:solidFill>
                  <a:schemeClr val="tx1"/>
                </a:solidFill>
              </a:rPr>
              <a:t>, r</a:t>
            </a:r>
            <a:r>
              <a:rPr lang="en-US" sz="1800" baseline="-25000" dirty="0">
                <a:solidFill>
                  <a:schemeClr val="tx1"/>
                </a:solidFill>
              </a:rPr>
              <a:t>2</a:t>
            </a:r>
            <a:r>
              <a:rPr lang="en-US" sz="1800" dirty="0">
                <a:solidFill>
                  <a:schemeClr val="tx1"/>
                </a:solidFill>
              </a:rPr>
              <a:t>, r</a:t>
            </a:r>
            <a:r>
              <a:rPr lang="en-US" sz="1800" baseline="-25000" dirty="0">
                <a:solidFill>
                  <a:schemeClr val="tx1"/>
                </a:solidFill>
              </a:rPr>
              <a:t>3</a:t>
            </a:r>
            <a:r>
              <a:rPr lang="en-US" sz="1800" dirty="0">
                <a:solidFill>
                  <a:schemeClr val="tx1"/>
                </a:solidFill>
              </a:rPr>
              <a:t> and r</a:t>
            </a:r>
            <a:r>
              <a:rPr lang="en-US" sz="1800" baseline="-25000" dirty="0">
                <a:solidFill>
                  <a:schemeClr val="tx1"/>
                </a:solidFill>
              </a:rPr>
              <a:t>4</a:t>
            </a:r>
            <a:r>
              <a:rPr lang="en-US" sz="1800" dirty="0">
                <a:solidFill>
                  <a:schemeClr val="tx1"/>
                </a:solidFill>
              </a:rPr>
              <a:t> from the axis of the rotating shaft. Let θ</a:t>
            </a:r>
            <a:r>
              <a:rPr lang="en-US" sz="1800" baseline="-25000" dirty="0">
                <a:solidFill>
                  <a:schemeClr val="tx1"/>
                </a:solidFill>
              </a:rPr>
              <a:t>1</a:t>
            </a:r>
            <a:r>
              <a:rPr lang="en-US" sz="1800" dirty="0">
                <a:solidFill>
                  <a:schemeClr val="tx1"/>
                </a:solidFill>
              </a:rPr>
              <a:t>, θ</a:t>
            </a:r>
            <a:r>
              <a:rPr lang="en-US" sz="1800" baseline="-25000" dirty="0">
                <a:solidFill>
                  <a:schemeClr val="tx1"/>
                </a:solidFill>
              </a:rPr>
              <a:t>2</a:t>
            </a:r>
            <a:r>
              <a:rPr lang="en-US" sz="1800" dirty="0">
                <a:solidFill>
                  <a:schemeClr val="tx1"/>
                </a:solidFill>
              </a:rPr>
              <a:t>,θ</a:t>
            </a:r>
            <a:r>
              <a:rPr lang="en-US" sz="1800" baseline="-25000" dirty="0">
                <a:solidFill>
                  <a:schemeClr val="tx1"/>
                </a:solidFill>
              </a:rPr>
              <a:t>3</a:t>
            </a:r>
            <a:r>
              <a:rPr lang="en-US" sz="1800" dirty="0">
                <a:solidFill>
                  <a:schemeClr val="tx1"/>
                </a:solidFill>
              </a:rPr>
              <a:t> and θ</a:t>
            </a:r>
            <a:r>
              <a:rPr lang="en-US" sz="1800" baseline="-25000" dirty="0">
                <a:solidFill>
                  <a:schemeClr val="tx1"/>
                </a:solidFill>
              </a:rPr>
              <a:t>4</a:t>
            </a:r>
            <a:r>
              <a:rPr lang="en-US" sz="1800" dirty="0">
                <a:solidFill>
                  <a:schemeClr val="tx1"/>
                </a:solidFill>
              </a:rPr>
              <a:t> be the angles of these</a:t>
            </a:r>
          </a:p>
          <a:p>
            <a:pPr algn="just"/>
            <a:r>
              <a:rPr lang="en-US" sz="1800" dirty="0">
                <a:solidFill>
                  <a:schemeClr val="tx1"/>
                </a:solidFill>
              </a:rPr>
              <a:t>masses with the horizontal line OX, as shown in Fig. (a). Let these masses rotate about an axis through O and perpendicular to the plane of paper, with a constant angular velocity of ω rad/s.</a:t>
            </a: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algn="just"/>
            <a:endParaRPr lang="en-US" sz="1800" i="1" dirty="0">
              <a:solidFill>
                <a:schemeClr val="tx2"/>
              </a:solidFill>
            </a:endParaRPr>
          </a:p>
          <a:p>
            <a:pPr algn="just"/>
            <a:endParaRPr lang="en-US" sz="1800" dirty="0">
              <a:solidFill>
                <a:schemeClr val="tx1"/>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10</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64A759D-4EFF-4A60-8DEE-E5E8D05954EC}"/>
              </a:ext>
            </a:extLst>
          </p:cNvPr>
          <p:cNvSpPr/>
          <p:nvPr/>
        </p:nvSpPr>
        <p:spPr>
          <a:xfrm>
            <a:off x="304800" y="946149"/>
            <a:ext cx="7315200" cy="400110"/>
          </a:xfrm>
          <a:prstGeom prst="rect">
            <a:avLst/>
          </a:prstGeom>
        </p:spPr>
        <p:txBody>
          <a:bodyPr wrap="square">
            <a:spAutoFit/>
          </a:bodyPr>
          <a:lstStyle/>
          <a:p>
            <a:r>
              <a:rPr lang="en-US" sz="2000" i="1" dirty="0">
                <a:solidFill>
                  <a:schemeClr val="tx2"/>
                </a:solidFill>
              </a:rPr>
              <a:t>Balancing of Several Masses Rotating in the Same Plane</a:t>
            </a:r>
          </a:p>
        </p:txBody>
      </p:sp>
      <p:pic>
        <p:nvPicPr>
          <p:cNvPr id="9" name="Picture 8">
            <a:extLst>
              <a:ext uri="{FF2B5EF4-FFF2-40B4-BE49-F238E27FC236}">
                <a16:creationId xmlns:a16="http://schemas.microsoft.com/office/drawing/2014/main" xmlns="" id="{922B4CDA-6AFF-4B23-BD21-7D03DA35D4A3}"/>
              </a:ext>
            </a:extLst>
          </p:cNvPr>
          <p:cNvPicPr>
            <a:picLocks noChangeAspect="1"/>
          </p:cNvPicPr>
          <p:nvPr/>
        </p:nvPicPr>
        <p:blipFill>
          <a:blip r:embed="rId3"/>
          <a:stretch>
            <a:fillRect/>
          </a:stretch>
        </p:blipFill>
        <p:spPr>
          <a:xfrm>
            <a:off x="2819400" y="2743200"/>
            <a:ext cx="2819851" cy="2898258"/>
          </a:xfrm>
          <a:prstGeom prst="rect">
            <a:avLst/>
          </a:prstGeom>
        </p:spPr>
      </p:pic>
    </p:spTree>
    <p:extLst>
      <p:ext uri="{BB962C8B-B14F-4D97-AF65-F5344CB8AC3E}">
        <p14:creationId xmlns:p14="http://schemas.microsoft.com/office/powerpoint/2010/main" val="275198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7162800" cy="5715000"/>
          </a:xfrm>
        </p:spPr>
        <p:txBody>
          <a:bodyPr>
            <a:noAutofit/>
          </a:bodyPr>
          <a:lstStyle/>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290513" indent="-290513" algn="just">
              <a:buFont typeface="+mj-lt"/>
              <a:buAutoNum type="arabicPeriod"/>
            </a:pPr>
            <a:r>
              <a:rPr lang="en-US" sz="1800" dirty="0">
                <a:solidFill>
                  <a:schemeClr val="tx1"/>
                </a:solidFill>
              </a:rPr>
              <a:t>First of all, find out the centrifugal force (or the product of the mass and its radius of rotation) exerted by each mass on the rotating shaft.</a:t>
            </a:r>
          </a:p>
          <a:p>
            <a:pPr marL="290513" indent="-290513" algn="just">
              <a:buFont typeface="+mj-lt"/>
              <a:buAutoNum type="arabicPeriod"/>
            </a:pPr>
            <a:r>
              <a:rPr lang="en-US" sz="1800" dirty="0">
                <a:solidFill>
                  <a:schemeClr val="tx1"/>
                </a:solidFill>
              </a:rPr>
              <a:t>Resolve the centrifugal forces horizontally and vertically and find their sums, i.e. ΣH and ΣV:</a:t>
            </a:r>
          </a:p>
          <a:p>
            <a:pPr marL="457200" indent="-457200" algn="just">
              <a:buFont typeface="+mj-lt"/>
              <a:buAutoNum type="arabicPeriod"/>
            </a:pPr>
            <a:endParaRPr lang="en-US" sz="1800" i="1" dirty="0">
              <a:solidFill>
                <a:schemeClr val="tx2"/>
              </a:solidFill>
            </a:endParaRPr>
          </a:p>
          <a:p>
            <a:pPr algn="just"/>
            <a:endParaRPr lang="en-US" sz="1800" dirty="0">
              <a:solidFill>
                <a:schemeClr val="tx1"/>
              </a:solidFill>
            </a:endParaRPr>
          </a:p>
          <a:p>
            <a:pPr marL="290513" indent="-290513" algn="just">
              <a:buFont typeface="+mj-lt"/>
              <a:buAutoNum type="arabicPeriod" startAt="3"/>
            </a:pPr>
            <a:r>
              <a:rPr lang="en-US" sz="1800" dirty="0">
                <a:solidFill>
                  <a:schemeClr val="tx1"/>
                </a:solidFill>
              </a:rPr>
              <a:t>Magnitude of the resultant centrifugal force</a:t>
            </a:r>
            <a:r>
              <a:rPr lang="en-US" sz="1800" i="1" dirty="0">
                <a:solidFill>
                  <a:schemeClr val="tx1"/>
                </a:solidFill>
              </a:rPr>
              <a:t>,</a:t>
            </a:r>
          </a:p>
          <a:p>
            <a:pPr marL="290513" indent="-290513" algn="just">
              <a:buFont typeface="+mj-lt"/>
              <a:buAutoNum type="arabicPeriod" startAt="4"/>
            </a:pPr>
            <a:r>
              <a:rPr lang="en-US" sz="1800" dirty="0">
                <a:solidFill>
                  <a:schemeClr val="tx1"/>
                </a:solidFill>
              </a:rPr>
              <a:t>If θ is the angle, which the resultant force makes with the horizontal, then</a:t>
            </a:r>
          </a:p>
          <a:p>
            <a:pPr marL="290513" indent="-290513" algn="just">
              <a:buFont typeface="+mj-lt"/>
              <a:buAutoNum type="arabicPeriod" startAt="5"/>
            </a:pPr>
            <a:r>
              <a:rPr lang="en-US" sz="1800" dirty="0">
                <a:solidFill>
                  <a:schemeClr val="tx1"/>
                </a:solidFill>
              </a:rPr>
              <a:t>The balancing force is then equal to the resultant force, but in opposite direction.</a:t>
            </a:r>
          </a:p>
          <a:p>
            <a:pPr marL="290513" indent="-290513" algn="just">
              <a:buFont typeface="+mj-lt"/>
              <a:buAutoNum type="arabicPeriod" startAt="5"/>
            </a:pPr>
            <a:r>
              <a:rPr lang="en-US" sz="1800" dirty="0">
                <a:solidFill>
                  <a:schemeClr val="tx1"/>
                </a:solidFill>
              </a:rPr>
              <a:t>Now find out the magnitude of the balancing mass, such that</a:t>
            </a:r>
          </a:p>
        </p:txBody>
      </p:sp>
      <p:sp>
        <p:nvSpPr>
          <p:cNvPr id="4" name="Slide Number Placeholder 3"/>
          <p:cNvSpPr>
            <a:spLocks noGrp="1"/>
          </p:cNvSpPr>
          <p:nvPr>
            <p:ph type="sldNum" sz="quarter" idx="12"/>
          </p:nvPr>
        </p:nvSpPr>
        <p:spPr/>
        <p:txBody>
          <a:bodyPr/>
          <a:lstStyle/>
          <a:p>
            <a:fld id="{D88D4192-2753-4076-A185-6990D7EA4EDA}" type="slidenum">
              <a:rPr lang="en-US" smtClean="0"/>
              <a:t>11</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64A759D-4EFF-4A60-8DEE-E5E8D05954EC}"/>
              </a:ext>
            </a:extLst>
          </p:cNvPr>
          <p:cNvSpPr/>
          <p:nvPr/>
        </p:nvSpPr>
        <p:spPr>
          <a:xfrm>
            <a:off x="228600" y="946149"/>
            <a:ext cx="6553200" cy="646331"/>
          </a:xfrm>
          <a:prstGeom prst="rect">
            <a:avLst/>
          </a:prstGeom>
        </p:spPr>
        <p:txBody>
          <a:bodyPr wrap="square">
            <a:spAutoFit/>
          </a:bodyPr>
          <a:lstStyle/>
          <a:p>
            <a:r>
              <a:rPr lang="en-US" dirty="0"/>
              <a:t>Analytical, the magnitude and direction of the balancing mass may be obtained, analytically, as discussed below :</a:t>
            </a:r>
          </a:p>
        </p:txBody>
      </p:sp>
      <p:pic>
        <p:nvPicPr>
          <p:cNvPr id="9" name="Picture 8">
            <a:extLst>
              <a:ext uri="{FF2B5EF4-FFF2-40B4-BE49-F238E27FC236}">
                <a16:creationId xmlns:a16="http://schemas.microsoft.com/office/drawing/2014/main" xmlns="" id="{922B4CDA-6AFF-4B23-BD21-7D03DA35D4A3}"/>
              </a:ext>
            </a:extLst>
          </p:cNvPr>
          <p:cNvPicPr>
            <a:picLocks noChangeAspect="1"/>
          </p:cNvPicPr>
          <p:nvPr/>
        </p:nvPicPr>
        <p:blipFill>
          <a:blip r:embed="rId3"/>
          <a:stretch>
            <a:fillRect/>
          </a:stretch>
        </p:blipFill>
        <p:spPr>
          <a:xfrm>
            <a:off x="7239000" y="762000"/>
            <a:ext cx="1904999" cy="1957968"/>
          </a:xfrm>
          <a:prstGeom prst="rect">
            <a:avLst/>
          </a:prstGeom>
        </p:spPr>
      </p:pic>
      <p:pic>
        <p:nvPicPr>
          <p:cNvPr id="10" name="Picture 9">
            <a:extLst>
              <a:ext uri="{FF2B5EF4-FFF2-40B4-BE49-F238E27FC236}">
                <a16:creationId xmlns:a16="http://schemas.microsoft.com/office/drawing/2014/main" xmlns="" id="{0B39E8EC-5F7D-460E-A2BE-8341CD10E6F6}"/>
              </a:ext>
            </a:extLst>
          </p:cNvPr>
          <p:cNvPicPr>
            <a:picLocks noChangeAspect="1"/>
          </p:cNvPicPr>
          <p:nvPr/>
        </p:nvPicPr>
        <p:blipFill>
          <a:blip r:embed="rId4"/>
          <a:stretch>
            <a:fillRect/>
          </a:stretch>
        </p:blipFill>
        <p:spPr>
          <a:xfrm>
            <a:off x="2057400" y="2971800"/>
            <a:ext cx="3734334" cy="291752"/>
          </a:xfrm>
          <a:prstGeom prst="rect">
            <a:avLst/>
          </a:prstGeom>
        </p:spPr>
      </p:pic>
      <p:pic>
        <p:nvPicPr>
          <p:cNvPr id="11" name="Picture 10">
            <a:extLst>
              <a:ext uri="{FF2B5EF4-FFF2-40B4-BE49-F238E27FC236}">
                <a16:creationId xmlns:a16="http://schemas.microsoft.com/office/drawing/2014/main" xmlns="" id="{94FF55EF-C0E9-4E15-96BE-58C8FD1DD414}"/>
              </a:ext>
            </a:extLst>
          </p:cNvPr>
          <p:cNvPicPr>
            <a:picLocks noChangeAspect="1"/>
          </p:cNvPicPr>
          <p:nvPr/>
        </p:nvPicPr>
        <p:blipFill>
          <a:blip r:embed="rId5"/>
          <a:stretch>
            <a:fillRect/>
          </a:stretch>
        </p:blipFill>
        <p:spPr>
          <a:xfrm>
            <a:off x="2057400" y="3317362"/>
            <a:ext cx="3912624" cy="340238"/>
          </a:xfrm>
          <a:prstGeom prst="rect">
            <a:avLst/>
          </a:prstGeom>
        </p:spPr>
      </p:pic>
      <p:pic>
        <p:nvPicPr>
          <p:cNvPr id="12" name="Picture 11">
            <a:extLst>
              <a:ext uri="{FF2B5EF4-FFF2-40B4-BE49-F238E27FC236}">
                <a16:creationId xmlns:a16="http://schemas.microsoft.com/office/drawing/2014/main" xmlns="" id="{91ACFE31-C1F3-4444-AB3E-A7131DE180C6}"/>
              </a:ext>
            </a:extLst>
          </p:cNvPr>
          <p:cNvPicPr>
            <a:picLocks noChangeAspect="1"/>
          </p:cNvPicPr>
          <p:nvPr/>
        </p:nvPicPr>
        <p:blipFill>
          <a:blip r:embed="rId6"/>
          <a:stretch>
            <a:fillRect/>
          </a:stretch>
        </p:blipFill>
        <p:spPr>
          <a:xfrm>
            <a:off x="2438400" y="4267200"/>
            <a:ext cx="1828800" cy="394458"/>
          </a:xfrm>
          <a:prstGeom prst="rect">
            <a:avLst/>
          </a:prstGeom>
        </p:spPr>
      </p:pic>
      <p:pic>
        <p:nvPicPr>
          <p:cNvPr id="13" name="Picture 12">
            <a:extLst>
              <a:ext uri="{FF2B5EF4-FFF2-40B4-BE49-F238E27FC236}">
                <a16:creationId xmlns:a16="http://schemas.microsoft.com/office/drawing/2014/main" xmlns="" id="{71253A54-F05F-430C-8260-ACC644F27897}"/>
              </a:ext>
            </a:extLst>
          </p:cNvPr>
          <p:cNvPicPr>
            <a:picLocks noChangeAspect="1"/>
          </p:cNvPicPr>
          <p:nvPr/>
        </p:nvPicPr>
        <p:blipFill>
          <a:blip r:embed="rId7"/>
          <a:stretch>
            <a:fillRect/>
          </a:stretch>
        </p:blipFill>
        <p:spPr>
          <a:xfrm>
            <a:off x="2470215" y="4953000"/>
            <a:ext cx="1568385" cy="233145"/>
          </a:xfrm>
          <a:prstGeom prst="rect">
            <a:avLst/>
          </a:prstGeom>
        </p:spPr>
      </p:pic>
      <p:pic>
        <p:nvPicPr>
          <p:cNvPr id="14" name="Picture 13">
            <a:extLst>
              <a:ext uri="{FF2B5EF4-FFF2-40B4-BE49-F238E27FC236}">
                <a16:creationId xmlns:a16="http://schemas.microsoft.com/office/drawing/2014/main" xmlns="" id="{80619C91-6FCF-447B-91FD-308BE8486611}"/>
              </a:ext>
            </a:extLst>
          </p:cNvPr>
          <p:cNvPicPr>
            <a:picLocks noChangeAspect="1"/>
          </p:cNvPicPr>
          <p:nvPr/>
        </p:nvPicPr>
        <p:blipFill>
          <a:blip r:embed="rId8"/>
          <a:stretch>
            <a:fillRect/>
          </a:stretch>
        </p:blipFill>
        <p:spPr>
          <a:xfrm>
            <a:off x="1143000" y="5486400"/>
            <a:ext cx="3429634" cy="684441"/>
          </a:xfrm>
          <a:prstGeom prst="rect">
            <a:avLst/>
          </a:prstGeom>
        </p:spPr>
      </p:pic>
    </p:spTree>
    <p:extLst>
      <p:ext uri="{BB962C8B-B14F-4D97-AF65-F5344CB8AC3E}">
        <p14:creationId xmlns:p14="http://schemas.microsoft.com/office/powerpoint/2010/main" val="177462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7162800" cy="5715000"/>
          </a:xfrm>
        </p:spPr>
        <p:txBody>
          <a:bodyPr>
            <a:noAutofit/>
          </a:bodyPr>
          <a:lstStyle/>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12</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270942CB-23AF-4502-B6C8-236CCF4DEF62}"/>
              </a:ext>
            </a:extLst>
          </p:cNvPr>
          <p:cNvPicPr>
            <a:picLocks noChangeAspect="1"/>
          </p:cNvPicPr>
          <p:nvPr/>
        </p:nvPicPr>
        <p:blipFill>
          <a:blip r:embed="rId3"/>
          <a:stretch>
            <a:fillRect/>
          </a:stretch>
        </p:blipFill>
        <p:spPr>
          <a:xfrm>
            <a:off x="221673" y="768926"/>
            <a:ext cx="8458200" cy="1967504"/>
          </a:xfrm>
          <a:prstGeom prst="rect">
            <a:avLst/>
          </a:prstGeom>
        </p:spPr>
      </p:pic>
      <p:grpSp>
        <p:nvGrpSpPr>
          <p:cNvPr id="17" name="Group 16">
            <a:extLst>
              <a:ext uri="{FF2B5EF4-FFF2-40B4-BE49-F238E27FC236}">
                <a16:creationId xmlns:a16="http://schemas.microsoft.com/office/drawing/2014/main" xmlns="" id="{F8508696-5F78-4093-8C28-223E82B10EDE}"/>
              </a:ext>
            </a:extLst>
          </p:cNvPr>
          <p:cNvGrpSpPr/>
          <p:nvPr/>
        </p:nvGrpSpPr>
        <p:grpSpPr>
          <a:xfrm>
            <a:off x="1087582" y="2778509"/>
            <a:ext cx="7571509" cy="3694110"/>
            <a:chOff x="1087582" y="2778509"/>
            <a:chExt cx="7571509" cy="3694110"/>
          </a:xfrm>
        </p:grpSpPr>
        <p:pic>
          <p:nvPicPr>
            <p:cNvPr id="15" name="Picture 14">
              <a:extLst>
                <a:ext uri="{FF2B5EF4-FFF2-40B4-BE49-F238E27FC236}">
                  <a16:creationId xmlns:a16="http://schemas.microsoft.com/office/drawing/2014/main" xmlns="" id="{3139B700-84ED-46B2-AB5C-D222D75F8F19}"/>
                </a:ext>
              </a:extLst>
            </p:cNvPr>
            <p:cNvPicPr>
              <a:picLocks noChangeAspect="1"/>
            </p:cNvPicPr>
            <p:nvPr/>
          </p:nvPicPr>
          <p:blipFill>
            <a:blip r:embed="rId4"/>
            <a:stretch>
              <a:fillRect/>
            </a:stretch>
          </p:blipFill>
          <p:spPr>
            <a:xfrm>
              <a:off x="1115291" y="2778509"/>
              <a:ext cx="7543800" cy="3672301"/>
            </a:xfrm>
            <a:prstGeom prst="rect">
              <a:avLst/>
            </a:prstGeom>
          </p:spPr>
        </p:pic>
        <p:sp>
          <p:nvSpPr>
            <p:cNvPr id="16" name="TextBox 15">
              <a:extLst>
                <a:ext uri="{FF2B5EF4-FFF2-40B4-BE49-F238E27FC236}">
                  <a16:creationId xmlns:a16="http://schemas.microsoft.com/office/drawing/2014/main" xmlns="" id="{7D8C99E7-E48B-496D-BA4A-F010DD5B952E}"/>
                </a:ext>
              </a:extLst>
            </p:cNvPr>
            <p:cNvSpPr txBox="1"/>
            <p:nvPr/>
          </p:nvSpPr>
          <p:spPr>
            <a:xfrm>
              <a:off x="1087582" y="6103287"/>
              <a:ext cx="1808018"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25711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7162800" cy="5715000"/>
          </a:xfrm>
        </p:spPr>
        <p:txBody>
          <a:bodyPr>
            <a:noAutofit/>
          </a:bodyPr>
          <a:lstStyle/>
          <a:p>
            <a:pPr algn="just"/>
            <a:endParaRPr lang="en-US" sz="1800" i="1" dirty="0">
              <a:solidFill>
                <a:schemeClr val="tx2"/>
              </a:solidFill>
            </a:endParaRPr>
          </a:p>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13</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2742BFF-50CF-4DD5-815F-24B4D646FC47}"/>
              </a:ext>
            </a:extLst>
          </p:cNvPr>
          <p:cNvSpPr/>
          <p:nvPr/>
        </p:nvSpPr>
        <p:spPr>
          <a:xfrm>
            <a:off x="358048" y="761999"/>
            <a:ext cx="2237728" cy="369332"/>
          </a:xfrm>
          <a:prstGeom prst="rect">
            <a:avLst/>
          </a:prstGeom>
        </p:spPr>
        <p:txBody>
          <a:bodyPr wrap="none">
            <a:spAutoFit/>
          </a:bodyPr>
          <a:lstStyle/>
          <a:p>
            <a:pPr marL="342900" indent="-342900">
              <a:buFont typeface="+mj-lt"/>
              <a:buAutoNum type="arabicPeriod"/>
            </a:pPr>
            <a:r>
              <a:rPr lang="en-US" i="1" dirty="0">
                <a:solidFill>
                  <a:srgbClr val="FF0000"/>
                </a:solidFill>
              </a:rPr>
              <a:t>Analytical method</a:t>
            </a:r>
          </a:p>
        </p:txBody>
      </p:sp>
      <p:pic>
        <p:nvPicPr>
          <p:cNvPr id="13" name="Picture 12">
            <a:extLst>
              <a:ext uri="{FF2B5EF4-FFF2-40B4-BE49-F238E27FC236}">
                <a16:creationId xmlns:a16="http://schemas.microsoft.com/office/drawing/2014/main" xmlns="" id="{11B47FDF-9BB9-4EF2-AAB2-9D10311DD840}"/>
              </a:ext>
            </a:extLst>
          </p:cNvPr>
          <p:cNvPicPr>
            <a:picLocks noChangeAspect="1"/>
          </p:cNvPicPr>
          <p:nvPr/>
        </p:nvPicPr>
        <p:blipFill>
          <a:blip r:embed="rId3"/>
          <a:stretch>
            <a:fillRect/>
          </a:stretch>
        </p:blipFill>
        <p:spPr>
          <a:xfrm>
            <a:off x="533400" y="1219200"/>
            <a:ext cx="8086284" cy="5084695"/>
          </a:xfrm>
          <a:prstGeom prst="rect">
            <a:avLst/>
          </a:prstGeom>
        </p:spPr>
      </p:pic>
    </p:spTree>
    <p:extLst>
      <p:ext uri="{BB962C8B-B14F-4D97-AF65-F5344CB8AC3E}">
        <p14:creationId xmlns:p14="http://schemas.microsoft.com/office/powerpoint/2010/main" val="158691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i="1" dirty="0">
              <a:solidFill>
                <a:schemeClr val="tx2"/>
              </a:solidFill>
            </a:endParaRPr>
          </a:p>
          <a:p>
            <a:pPr algn="just"/>
            <a:r>
              <a:rPr lang="en-US" sz="1800" dirty="0">
                <a:solidFill>
                  <a:schemeClr val="tx1"/>
                </a:solidFill>
              </a:rPr>
              <a:t>The magnitude and the position of the balancing mass may also be found graphically as discussed below :</a:t>
            </a:r>
          </a:p>
          <a:p>
            <a:pPr marL="342900" indent="-342900" algn="just">
              <a:buAutoNum type="arabicPeriod"/>
            </a:pPr>
            <a:r>
              <a:rPr lang="en-US" sz="1800" dirty="0">
                <a:solidFill>
                  <a:schemeClr val="tx1"/>
                </a:solidFill>
              </a:rPr>
              <a:t>First of all, draw the space diagram showing the positions of all the given masses as shown in Fig (a).</a:t>
            </a:r>
          </a:p>
          <a:p>
            <a:pPr marL="342900" indent="-342900" algn="just">
              <a:buAutoNum type="arabicPeriod"/>
            </a:pPr>
            <a:endParaRPr lang="en-US" sz="1800" dirty="0">
              <a:solidFill>
                <a:schemeClr val="tx1"/>
              </a:solidFill>
            </a:endParaRPr>
          </a:p>
          <a:p>
            <a:pPr marL="342900" indent="-342900" algn="just">
              <a:buAutoNum type="arabicPeriod"/>
            </a:pPr>
            <a:endParaRPr lang="en-US" sz="1800" dirty="0">
              <a:solidFill>
                <a:schemeClr val="tx1"/>
              </a:solidFill>
            </a:endParaRPr>
          </a:p>
          <a:p>
            <a:pPr marL="342900" indent="-342900" algn="just">
              <a:buAutoNum type="arabicPeriod"/>
            </a:pPr>
            <a:endParaRPr lang="en-US" sz="1800" dirty="0">
              <a:solidFill>
                <a:schemeClr val="tx1"/>
              </a:solidFill>
            </a:endParaRPr>
          </a:p>
          <a:p>
            <a:pPr marL="342900" indent="-342900" algn="just">
              <a:buAutoNum type="arabicPeriod"/>
            </a:pPr>
            <a:endParaRPr lang="en-US" sz="1800" dirty="0">
              <a:solidFill>
                <a:schemeClr val="tx1"/>
              </a:solidFill>
            </a:endParaRPr>
          </a:p>
          <a:p>
            <a:pPr algn="just"/>
            <a:r>
              <a:rPr lang="en-US" sz="1800" dirty="0">
                <a:solidFill>
                  <a:schemeClr val="tx1"/>
                </a:solidFill>
              </a:rPr>
              <a:t>2. Since the centrifugal force of each mass is proportional to the product of the mass and radius, therefore</a:t>
            </a:r>
          </a:p>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14</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2742BFF-50CF-4DD5-815F-24B4D646FC47}"/>
              </a:ext>
            </a:extLst>
          </p:cNvPr>
          <p:cNvSpPr/>
          <p:nvPr/>
        </p:nvSpPr>
        <p:spPr>
          <a:xfrm>
            <a:off x="358048" y="761999"/>
            <a:ext cx="2208169" cy="369332"/>
          </a:xfrm>
          <a:prstGeom prst="rect">
            <a:avLst/>
          </a:prstGeom>
        </p:spPr>
        <p:txBody>
          <a:bodyPr wrap="none">
            <a:spAutoFit/>
          </a:bodyPr>
          <a:lstStyle/>
          <a:p>
            <a:pPr marL="342900" indent="-342900">
              <a:buFont typeface="+mj-lt"/>
              <a:buAutoNum type="arabicPeriod" startAt="2"/>
            </a:pPr>
            <a:r>
              <a:rPr lang="en-US" i="1" dirty="0">
                <a:solidFill>
                  <a:srgbClr val="FF0000"/>
                </a:solidFill>
              </a:rPr>
              <a:t>Graphical method</a:t>
            </a:r>
          </a:p>
        </p:txBody>
      </p:sp>
      <p:grpSp>
        <p:nvGrpSpPr>
          <p:cNvPr id="10" name="Group 9">
            <a:extLst>
              <a:ext uri="{FF2B5EF4-FFF2-40B4-BE49-F238E27FC236}">
                <a16:creationId xmlns:a16="http://schemas.microsoft.com/office/drawing/2014/main" xmlns="" id="{46FC59B8-23BA-45F3-9DD3-5665B74EBB3F}"/>
              </a:ext>
            </a:extLst>
          </p:cNvPr>
          <p:cNvGrpSpPr/>
          <p:nvPr/>
        </p:nvGrpSpPr>
        <p:grpSpPr>
          <a:xfrm>
            <a:off x="4191000" y="2057400"/>
            <a:ext cx="1447800" cy="1524001"/>
            <a:chOff x="4114800" y="1981200"/>
            <a:chExt cx="1524000" cy="1685487"/>
          </a:xfrm>
        </p:grpSpPr>
        <p:pic>
          <p:nvPicPr>
            <p:cNvPr id="6" name="Picture 5">
              <a:extLst>
                <a:ext uri="{FF2B5EF4-FFF2-40B4-BE49-F238E27FC236}">
                  <a16:creationId xmlns:a16="http://schemas.microsoft.com/office/drawing/2014/main" xmlns="" id="{704C810D-5285-46BB-8D00-A582F342B546}"/>
                </a:ext>
              </a:extLst>
            </p:cNvPr>
            <p:cNvPicPr>
              <a:picLocks noChangeAspect="1"/>
            </p:cNvPicPr>
            <p:nvPr/>
          </p:nvPicPr>
          <p:blipFill>
            <a:blip r:embed="rId3"/>
            <a:stretch>
              <a:fillRect/>
            </a:stretch>
          </p:blipFill>
          <p:spPr>
            <a:xfrm>
              <a:off x="4114800" y="1981200"/>
              <a:ext cx="1516897" cy="1685487"/>
            </a:xfrm>
            <a:prstGeom prst="rect">
              <a:avLst/>
            </a:prstGeom>
          </p:spPr>
        </p:pic>
        <p:sp>
          <p:nvSpPr>
            <p:cNvPr id="9" name="TextBox 8">
              <a:extLst>
                <a:ext uri="{FF2B5EF4-FFF2-40B4-BE49-F238E27FC236}">
                  <a16:creationId xmlns:a16="http://schemas.microsoft.com/office/drawing/2014/main" xmlns="" id="{F8285266-2635-413A-9DAA-F056860E367B}"/>
                </a:ext>
              </a:extLst>
            </p:cNvPr>
            <p:cNvSpPr txBox="1"/>
            <p:nvPr/>
          </p:nvSpPr>
          <p:spPr>
            <a:xfrm>
              <a:off x="5486400" y="2971800"/>
              <a:ext cx="152400" cy="685800"/>
            </a:xfrm>
            <a:prstGeom prst="rect">
              <a:avLst/>
            </a:prstGeom>
            <a:solidFill>
              <a:schemeClr val="bg1"/>
            </a:solidFill>
          </p:spPr>
          <p:txBody>
            <a:bodyPr wrap="square" rtlCol="0">
              <a:spAutoFit/>
            </a:bodyPr>
            <a:lstStyle/>
            <a:p>
              <a:endParaRPr lang="en-US" dirty="0"/>
            </a:p>
          </p:txBody>
        </p:sp>
      </p:grpSp>
      <p:pic>
        <p:nvPicPr>
          <p:cNvPr id="11" name="Picture 10">
            <a:extLst>
              <a:ext uri="{FF2B5EF4-FFF2-40B4-BE49-F238E27FC236}">
                <a16:creationId xmlns:a16="http://schemas.microsoft.com/office/drawing/2014/main" xmlns="" id="{36A654C8-1FAC-4BED-89A1-2A1488A005BD}"/>
              </a:ext>
            </a:extLst>
          </p:cNvPr>
          <p:cNvPicPr>
            <a:picLocks noChangeAspect="1"/>
          </p:cNvPicPr>
          <p:nvPr/>
        </p:nvPicPr>
        <p:blipFill>
          <a:blip r:embed="rId4"/>
          <a:stretch>
            <a:fillRect/>
          </a:stretch>
        </p:blipFill>
        <p:spPr>
          <a:xfrm>
            <a:off x="2641177" y="4029725"/>
            <a:ext cx="2616623" cy="542275"/>
          </a:xfrm>
          <a:prstGeom prst="rect">
            <a:avLst/>
          </a:prstGeom>
        </p:spPr>
      </p:pic>
      <p:pic>
        <p:nvPicPr>
          <p:cNvPr id="12" name="Picture 11">
            <a:extLst>
              <a:ext uri="{FF2B5EF4-FFF2-40B4-BE49-F238E27FC236}">
                <a16:creationId xmlns:a16="http://schemas.microsoft.com/office/drawing/2014/main" xmlns="" id="{CD0705BF-32DA-4F26-84DA-8F7DDD0A32A7}"/>
              </a:ext>
            </a:extLst>
          </p:cNvPr>
          <p:cNvPicPr>
            <a:picLocks noChangeAspect="1"/>
          </p:cNvPicPr>
          <p:nvPr/>
        </p:nvPicPr>
        <p:blipFill>
          <a:blip r:embed="rId5"/>
          <a:stretch>
            <a:fillRect/>
          </a:stretch>
        </p:blipFill>
        <p:spPr>
          <a:xfrm>
            <a:off x="2743200" y="4591110"/>
            <a:ext cx="2675151" cy="542275"/>
          </a:xfrm>
          <a:prstGeom prst="rect">
            <a:avLst/>
          </a:prstGeom>
        </p:spPr>
      </p:pic>
    </p:spTree>
    <p:extLst>
      <p:ext uri="{BB962C8B-B14F-4D97-AF65-F5344CB8AC3E}">
        <p14:creationId xmlns:p14="http://schemas.microsoft.com/office/powerpoint/2010/main" val="7368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i="1" dirty="0">
              <a:solidFill>
                <a:schemeClr val="tx2"/>
              </a:solidFill>
            </a:endParaRPr>
          </a:p>
          <a:p>
            <a:pPr marL="342900" indent="-342900" algn="just">
              <a:buFont typeface="+mj-lt"/>
              <a:buAutoNum type="arabicPeriod" startAt="3"/>
            </a:pPr>
            <a:r>
              <a:rPr lang="en-US" sz="1800" dirty="0">
                <a:solidFill>
                  <a:schemeClr val="tx1"/>
                </a:solidFill>
              </a:rPr>
              <a:t>Now draw the vector diagram with the above values, to some suitable scale, as shown in Fig.(b). The closing side of the polygon ae represents the resultant force. By measurement, we find that ae = 23 kg-m.</a:t>
            </a: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2"/>
            </a:pPr>
            <a:endParaRPr lang="en-US" sz="1800" i="1" dirty="0">
              <a:solidFill>
                <a:schemeClr val="tx1"/>
              </a:solidFill>
            </a:endParaRPr>
          </a:p>
          <a:p>
            <a:pPr marL="457200" indent="-457200" algn="just">
              <a:buFont typeface="+mj-lt"/>
              <a:buAutoNum type="arabicPeriod" startAt="4"/>
            </a:pPr>
            <a:r>
              <a:rPr lang="en-US" sz="1800" dirty="0">
                <a:solidFill>
                  <a:schemeClr val="tx1"/>
                </a:solidFill>
              </a:rPr>
              <a:t>The balancing force is equal to the resultant force, but opposite in direction. Since the balancing force is proportional to </a:t>
            </a:r>
            <a:r>
              <a:rPr lang="en-US" sz="1800" i="1" dirty="0" err="1">
                <a:solidFill>
                  <a:schemeClr val="tx1"/>
                </a:solidFill>
              </a:rPr>
              <a:t>m.r</a:t>
            </a:r>
            <a:r>
              <a:rPr lang="en-US" sz="1800" dirty="0">
                <a:solidFill>
                  <a:schemeClr val="tx1"/>
                </a:solidFill>
              </a:rPr>
              <a:t>, therefore </a:t>
            </a:r>
            <a:r>
              <a:rPr lang="en-US" sz="1800" i="1" dirty="0">
                <a:solidFill>
                  <a:schemeClr val="tx1"/>
                </a:solidFill>
              </a:rPr>
              <a:t>m × 0.2 = vector </a:t>
            </a:r>
            <a:r>
              <a:rPr lang="en-US" sz="1800" i="1" dirty="0" err="1">
                <a:solidFill>
                  <a:schemeClr val="tx1"/>
                </a:solidFill>
              </a:rPr>
              <a:t>ea</a:t>
            </a:r>
            <a:r>
              <a:rPr lang="en-US" sz="1800" i="1" dirty="0">
                <a:solidFill>
                  <a:schemeClr val="tx1"/>
                </a:solidFill>
              </a:rPr>
              <a:t> = 23 kg-m </a:t>
            </a:r>
            <a:r>
              <a:rPr lang="en-US" sz="1800" dirty="0">
                <a:solidFill>
                  <a:schemeClr val="tx1"/>
                </a:solidFill>
              </a:rPr>
              <a:t>or </a:t>
            </a:r>
            <a:r>
              <a:rPr lang="en-US" sz="1800" i="1" dirty="0">
                <a:solidFill>
                  <a:schemeClr val="tx1"/>
                </a:solidFill>
              </a:rPr>
              <a:t>m = 23/0.2 = </a:t>
            </a:r>
            <a:r>
              <a:rPr lang="en-US" sz="1800" i="1" dirty="0">
                <a:solidFill>
                  <a:srgbClr val="FF0000"/>
                </a:solidFill>
              </a:rPr>
              <a:t>115 kg Ans</a:t>
            </a:r>
            <a:r>
              <a:rPr lang="en-US" sz="1800" dirty="0">
                <a:solidFill>
                  <a:schemeClr val="tx1"/>
                </a:solidFill>
              </a:rPr>
              <a:t>.</a:t>
            </a:r>
          </a:p>
          <a:p>
            <a:pPr algn="just"/>
            <a:r>
              <a:rPr lang="en-US" sz="1800" dirty="0">
                <a:solidFill>
                  <a:schemeClr val="tx1"/>
                </a:solidFill>
              </a:rPr>
              <a:t>By measurement we also find that the angle of inclination of the balancing mass (m) from the horizontal mass of 200 kg, </a:t>
            </a:r>
            <a:r>
              <a:rPr lang="en-US" sz="1800" i="1" dirty="0">
                <a:solidFill>
                  <a:srgbClr val="FF0000"/>
                </a:solidFill>
              </a:rPr>
              <a:t>θ = 201° Ans</a:t>
            </a:r>
            <a:r>
              <a:rPr lang="en-US" sz="1800" dirty="0">
                <a:solidFill>
                  <a:schemeClr val="tx1"/>
                </a:solidFill>
              </a:rPr>
              <a:t>.</a:t>
            </a:r>
          </a:p>
        </p:txBody>
      </p:sp>
      <p:sp>
        <p:nvSpPr>
          <p:cNvPr id="4" name="Slide Number Placeholder 3"/>
          <p:cNvSpPr>
            <a:spLocks noGrp="1"/>
          </p:cNvSpPr>
          <p:nvPr>
            <p:ph type="sldNum" sz="quarter" idx="12"/>
          </p:nvPr>
        </p:nvSpPr>
        <p:spPr/>
        <p:txBody>
          <a:bodyPr/>
          <a:lstStyle/>
          <a:p>
            <a:fld id="{D88D4192-2753-4076-A185-6990D7EA4EDA}" type="slidenum">
              <a:rPr lang="en-US" smtClean="0"/>
              <a:t>15</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ECF516F3-8DE5-41D6-AE9F-CCFD7AF9E867}"/>
              </a:ext>
            </a:extLst>
          </p:cNvPr>
          <p:cNvPicPr>
            <a:picLocks noChangeAspect="1"/>
          </p:cNvPicPr>
          <p:nvPr/>
        </p:nvPicPr>
        <p:blipFill>
          <a:blip r:embed="rId3"/>
          <a:stretch>
            <a:fillRect/>
          </a:stretch>
        </p:blipFill>
        <p:spPr>
          <a:xfrm>
            <a:off x="2590800" y="2057400"/>
            <a:ext cx="3937428" cy="2569624"/>
          </a:xfrm>
          <a:prstGeom prst="rect">
            <a:avLst/>
          </a:prstGeom>
        </p:spPr>
      </p:pic>
    </p:spTree>
    <p:extLst>
      <p:ext uri="{BB962C8B-B14F-4D97-AF65-F5344CB8AC3E}">
        <p14:creationId xmlns:p14="http://schemas.microsoft.com/office/powerpoint/2010/main" val="175434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r>
              <a:rPr lang="en-US" sz="2000" i="1" dirty="0">
                <a:solidFill>
                  <a:schemeClr val="tx2"/>
                </a:solidFill>
              </a:rPr>
              <a:t>Balancing of Several Masses Rotating in Different Planes </a:t>
            </a:r>
          </a:p>
          <a:p>
            <a:pPr algn="just"/>
            <a:r>
              <a:rPr lang="en-US" sz="1800" dirty="0">
                <a:solidFill>
                  <a:schemeClr val="tx1"/>
                </a:solidFill>
              </a:rPr>
              <a:t>When several masses revolve in different planes, they may be transferred to a reference plane (R.P.), which may be defined as the plane passing through a point on the axis of rotation and perpendicular to it. The effect of transferring a revolving mass to a reference plane is to cause a force of magnitude equal to the centrifugal force of the revolving mass to act in the reference plane, together with a couple of magnitude equal to the product of the force and the distance between the plane of rotation and the reference plane. In order to have a complete balance of the several revolving masses in different planes, the following two conditions must be satisfied :</a:t>
            </a:r>
          </a:p>
          <a:p>
            <a:pPr algn="just"/>
            <a:r>
              <a:rPr lang="en-US" sz="1800" dirty="0">
                <a:solidFill>
                  <a:schemeClr val="tx1"/>
                </a:solidFill>
              </a:rPr>
              <a:t>1. The forces in the reference plane must balance, i.e. the resultant force must be zero.</a:t>
            </a:r>
          </a:p>
          <a:p>
            <a:pPr algn="just"/>
            <a:r>
              <a:rPr lang="en-US" sz="1800" dirty="0">
                <a:solidFill>
                  <a:schemeClr val="tx1"/>
                </a:solidFill>
              </a:rPr>
              <a:t>2. The couples about the reference plane must balance, i.e. the resultant couple must be zero.</a:t>
            </a:r>
          </a:p>
          <a:p>
            <a:pPr algn="just"/>
            <a:r>
              <a:rPr lang="en-US" sz="1800" dirty="0">
                <a:solidFill>
                  <a:schemeClr val="tx1"/>
                </a:solidFill>
              </a:rPr>
              <a:t>Let us now consider four masses </a:t>
            </a:r>
            <a:r>
              <a:rPr lang="en-US" sz="1800" i="1" dirty="0">
                <a:solidFill>
                  <a:schemeClr val="tx1"/>
                </a:solidFill>
              </a:rPr>
              <a:t>m</a:t>
            </a:r>
            <a:r>
              <a:rPr lang="en-US" sz="1800" i="1" baseline="-25000" dirty="0">
                <a:solidFill>
                  <a:schemeClr val="tx1"/>
                </a:solidFill>
              </a:rPr>
              <a:t>1</a:t>
            </a:r>
            <a:r>
              <a:rPr lang="en-US" sz="1800" i="1" dirty="0">
                <a:solidFill>
                  <a:schemeClr val="tx1"/>
                </a:solidFill>
              </a:rPr>
              <a:t>, m</a:t>
            </a:r>
            <a:r>
              <a:rPr lang="en-US" sz="1800" i="1" baseline="-25000" dirty="0">
                <a:solidFill>
                  <a:schemeClr val="tx1"/>
                </a:solidFill>
              </a:rPr>
              <a:t>2</a:t>
            </a:r>
            <a:r>
              <a:rPr lang="en-US" sz="1800" i="1" dirty="0">
                <a:solidFill>
                  <a:schemeClr val="tx1"/>
                </a:solidFill>
              </a:rPr>
              <a:t>, m</a:t>
            </a:r>
            <a:r>
              <a:rPr lang="en-US" sz="1800" i="1" baseline="-25000" dirty="0">
                <a:solidFill>
                  <a:schemeClr val="tx1"/>
                </a:solidFill>
              </a:rPr>
              <a:t>3</a:t>
            </a:r>
            <a:r>
              <a:rPr lang="en-US" sz="1800" i="1" dirty="0">
                <a:solidFill>
                  <a:schemeClr val="tx1"/>
                </a:solidFill>
              </a:rPr>
              <a:t> and m</a:t>
            </a:r>
            <a:r>
              <a:rPr lang="en-US" sz="1800" i="1" baseline="-25000" dirty="0">
                <a:solidFill>
                  <a:schemeClr val="tx1"/>
                </a:solidFill>
              </a:rPr>
              <a:t>4</a:t>
            </a:r>
            <a:r>
              <a:rPr lang="en-US" sz="1800" i="1" dirty="0">
                <a:solidFill>
                  <a:schemeClr val="tx1"/>
                </a:solidFill>
              </a:rPr>
              <a:t> </a:t>
            </a:r>
            <a:r>
              <a:rPr lang="en-US" sz="1800" dirty="0">
                <a:solidFill>
                  <a:schemeClr val="tx1"/>
                </a:solidFill>
              </a:rPr>
              <a:t>revolving in planes 1, 2, 3 and 4 respectively as shown in Fig. (a)</a:t>
            </a:r>
          </a:p>
        </p:txBody>
      </p:sp>
      <p:sp>
        <p:nvSpPr>
          <p:cNvPr id="4" name="Slide Number Placeholder 3"/>
          <p:cNvSpPr>
            <a:spLocks noGrp="1"/>
          </p:cNvSpPr>
          <p:nvPr>
            <p:ph type="sldNum" sz="quarter" idx="12"/>
          </p:nvPr>
        </p:nvSpPr>
        <p:spPr/>
        <p:txBody>
          <a:bodyPr/>
          <a:lstStyle/>
          <a:p>
            <a:fld id="{D88D4192-2753-4076-A185-6990D7EA4EDA}" type="slidenum">
              <a:rPr lang="en-US" smtClean="0"/>
              <a:t>16</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E4D2B3AF-603B-466B-810B-38DB82A2D76B}"/>
              </a:ext>
            </a:extLst>
          </p:cNvPr>
          <p:cNvPicPr>
            <a:picLocks noChangeAspect="1"/>
          </p:cNvPicPr>
          <p:nvPr/>
        </p:nvPicPr>
        <p:blipFill>
          <a:blip r:embed="rId3"/>
          <a:stretch>
            <a:fillRect/>
          </a:stretch>
        </p:blipFill>
        <p:spPr>
          <a:xfrm>
            <a:off x="3429000" y="4674602"/>
            <a:ext cx="3594370" cy="1802398"/>
          </a:xfrm>
          <a:prstGeom prst="rect">
            <a:avLst/>
          </a:prstGeom>
        </p:spPr>
      </p:pic>
    </p:spTree>
    <p:extLst>
      <p:ext uri="{BB962C8B-B14F-4D97-AF65-F5344CB8AC3E}">
        <p14:creationId xmlns:p14="http://schemas.microsoft.com/office/powerpoint/2010/main" val="82983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r>
              <a:rPr lang="en-US" sz="1800" dirty="0">
                <a:solidFill>
                  <a:schemeClr val="tx1"/>
                </a:solidFill>
              </a:rPr>
              <a:t>The relative angular positions of these masses are shown in the end view Fig. (b).</a:t>
            </a: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r>
              <a:rPr lang="en-US" sz="1800" dirty="0">
                <a:solidFill>
                  <a:schemeClr val="tx1"/>
                </a:solidFill>
              </a:rPr>
              <a:t>The magnitude of the balancing masses </a:t>
            </a:r>
            <a:r>
              <a:rPr lang="en-US" sz="1800" i="1" dirty="0">
                <a:solidFill>
                  <a:schemeClr val="tx1"/>
                </a:solidFill>
              </a:rPr>
              <a:t>m</a:t>
            </a:r>
            <a:r>
              <a:rPr lang="en-US" sz="1800" i="1" baseline="-25000" dirty="0">
                <a:solidFill>
                  <a:schemeClr val="tx1"/>
                </a:solidFill>
              </a:rPr>
              <a:t>L</a:t>
            </a:r>
            <a:r>
              <a:rPr lang="en-US" sz="1800" dirty="0">
                <a:solidFill>
                  <a:schemeClr val="tx1"/>
                </a:solidFill>
              </a:rPr>
              <a:t> and </a:t>
            </a:r>
            <a:r>
              <a:rPr lang="en-US" sz="1800" i="1" dirty="0">
                <a:solidFill>
                  <a:schemeClr val="tx1"/>
                </a:solidFill>
              </a:rPr>
              <a:t>m</a:t>
            </a:r>
            <a:r>
              <a:rPr lang="en-US" sz="1800" i="1" baseline="-25000" dirty="0">
                <a:solidFill>
                  <a:schemeClr val="tx1"/>
                </a:solidFill>
              </a:rPr>
              <a:t>M</a:t>
            </a:r>
            <a:r>
              <a:rPr lang="en-US" sz="1800" dirty="0">
                <a:solidFill>
                  <a:schemeClr val="tx1"/>
                </a:solidFill>
              </a:rPr>
              <a:t> in planes </a:t>
            </a:r>
            <a:r>
              <a:rPr lang="en-US" sz="1800" i="1" dirty="0">
                <a:solidFill>
                  <a:schemeClr val="tx1"/>
                </a:solidFill>
              </a:rPr>
              <a:t>L</a:t>
            </a:r>
            <a:r>
              <a:rPr lang="en-US" sz="1800" dirty="0">
                <a:solidFill>
                  <a:schemeClr val="tx1"/>
                </a:solidFill>
              </a:rPr>
              <a:t> and </a:t>
            </a:r>
            <a:r>
              <a:rPr lang="en-US" sz="1800" i="1" dirty="0">
                <a:solidFill>
                  <a:schemeClr val="tx1"/>
                </a:solidFill>
              </a:rPr>
              <a:t>M</a:t>
            </a:r>
            <a:r>
              <a:rPr lang="en-US" sz="1800" dirty="0">
                <a:solidFill>
                  <a:schemeClr val="tx1"/>
                </a:solidFill>
              </a:rPr>
              <a:t> may be obtained as discussed below :</a:t>
            </a:r>
          </a:p>
          <a:p>
            <a:pPr algn="just"/>
            <a:r>
              <a:rPr lang="en-US" sz="1800" dirty="0">
                <a:solidFill>
                  <a:schemeClr val="tx1"/>
                </a:solidFill>
              </a:rPr>
              <a:t>1. Take one of the planes, say </a:t>
            </a:r>
            <a:r>
              <a:rPr lang="en-US" sz="1800" i="1" dirty="0">
                <a:solidFill>
                  <a:schemeClr val="tx1"/>
                </a:solidFill>
              </a:rPr>
              <a:t>L</a:t>
            </a:r>
            <a:r>
              <a:rPr lang="en-US" sz="1800" dirty="0">
                <a:solidFill>
                  <a:schemeClr val="tx1"/>
                </a:solidFill>
              </a:rPr>
              <a:t> as the reference plane (</a:t>
            </a:r>
            <a:r>
              <a:rPr lang="en-US" sz="1800" i="1" dirty="0">
                <a:solidFill>
                  <a:schemeClr val="tx1"/>
                </a:solidFill>
              </a:rPr>
              <a:t>R.P</a:t>
            </a:r>
            <a:r>
              <a:rPr lang="en-US" sz="1800" dirty="0">
                <a:solidFill>
                  <a:schemeClr val="tx1"/>
                </a:solidFill>
              </a:rPr>
              <a:t>.). The distances of all the other planes to the left of the reference plane may be regarded as negative, and those to the right as positive.</a:t>
            </a:r>
          </a:p>
        </p:txBody>
      </p:sp>
      <p:sp>
        <p:nvSpPr>
          <p:cNvPr id="4" name="Slide Number Placeholder 3"/>
          <p:cNvSpPr>
            <a:spLocks noGrp="1"/>
          </p:cNvSpPr>
          <p:nvPr>
            <p:ph type="sldNum" sz="quarter" idx="12"/>
          </p:nvPr>
        </p:nvSpPr>
        <p:spPr/>
        <p:txBody>
          <a:bodyPr/>
          <a:lstStyle/>
          <a:p>
            <a:fld id="{D88D4192-2753-4076-A185-6990D7EA4EDA}" type="slidenum">
              <a:rPr lang="en-US" smtClean="0"/>
              <a:t>17</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C50DB44-C300-4C6F-8988-07A604E94E09}"/>
              </a:ext>
            </a:extLst>
          </p:cNvPr>
          <p:cNvPicPr>
            <a:picLocks noChangeAspect="1"/>
          </p:cNvPicPr>
          <p:nvPr/>
        </p:nvPicPr>
        <p:blipFill>
          <a:blip r:embed="rId3"/>
          <a:stretch>
            <a:fillRect/>
          </a:stretch>
        </p:blipFill>
        <p:spPr>
          <a:xfrm>
            <a:off x="1534314" y="1055820"/>
            <a:ext cx="5710116" cy="2830380"/>
          </a:xfrm>
          <a:prstGeom prst="rect">
            <a:avLst/>
          </a:prstGeom>
        </p:spPr>
      </p:pic>
    </p:spTree>
    <p:extLst>
      <p:ext uri="{BB962C8B-B14F-4D97-AF65-F5344CB8AC3E}">
        <p14:creationId xmlns:p14="http://schemas.microsoft.com/office/powerpoint/2010/main" val="352240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r>
              <a:rPr lang="en-US" sz="1800" dirty="0">
                <a:solidFill>
                  <a:schemeClr val="tx1"/>
                </a:solidFill>
              </a:rPr>
              <a:t>2. Tabulate the data as shown in Table.1. The planes are tabulated in the same order in which they occur, reading from left to right.</a:t>
            </a: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18</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24593A9D-941B-4249-9E24-0C7949BD14DE}"/>
              </a:ext>
            </a:extLst>
          </p:cNvPr>
          <p:cNvPicPr>
            <a:picLocks noChangeAspect="1"/>
          </p:cNvPicPr>
          <p:nvPr/>
        </p:nvPicPr>
        <p:blipFill>
          <a:blip r:embed="rId3"/>
          <a:stretch>
            <a:fillRect/>
          </a:stretch>
        </p:blipFill>
        <p:spPr>
          <a:xfrm>
            <a:off x="457200" y="1600200"/>
            <a:ext cx="8382000" cy="2976432"/>
          </a:xfrm>
          <a:prstGeom prst="rect">
            <a:avLst/>
          </a:prstGeom>
        </p:spPr>
      </p:pic>
    </p:spTree>
    <p:extLst>
      <p:ext uri="{BB962C8B-B14F-4D97-AF65-F5344CB8AC3E}">
        <p14:creationId xmlns:p14="http://schemas.microsoft.com/office/powerpoint/2010/main" val="370440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19</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433CC8B-F432-4696-A4BE-A0E9BF59F14B}"/>
              </a:ext>
            </a:extLst>
          </p:cNvPr>
          <p:cNvSpPr/>
          <p:nvPr/>
        </p:nvSpPr>
        <p:spPr>
          <a:xfrm>
            <a:off x="381000" y="838200"/>
            <a:ext cx="8458200" cy="2031325"/>
          </a:xfrm>
          <a:prstGeom prst="rect">
            <a:avLst/>
          </a:prstGeom>
        </p:spPr>
        <p:txBody>
          <a:bodyPr wrap="square">
            <a:spAutoFit/>
          </a:bodyPr>
          <a:lstStyle/>
          <a:p>
            <a:pPr marL="234950" indent="-234950" algn="just"/>
            <a:r>
              <a:rPr lang="en-US" dirty="0"/>
              <a:t>3. A couple may be represented by a vector drawn perpendicular to the plane of the couple. The couple </a:t>
            </a:r>
            <a:r>
              <a:rPr lang="en-US" i="1" dirty="0"/>
              <a:t>C</a:t>
            </a:r>
            <a:r>
              <a:rPr lang="en-US" i="1" baseline="-25000" dirty="0"/>
              <a:t>1</a:t>
            </a:r>
            <a:r>
              <a:rPr lang="en-US" dirty="0"/>
              <a:t> introduced by transferring </a:t>
            </a:r>
            <a:r>
              <a:rPr lang="en-US" i="1" dirty="0"/>
              <a:t>m</a:t>
            </a:r>
            <a:r>
              <a:rPr lang="en-US" i="1" baseline="-25000" dirty="0"/>
              <a:t>1</a:t>
            </a:r>
            <a:r>
              <a:rPr lang="en-US" dirty="0"/>
              <a:t> to the reference plane through </a:t>
            </a:r>
            <a:r>
              <a:rPr lang="en-US" i="1" dirty="0"/>
              <a:t>O</a:t>
            </a:r>
            <a:r>
              <a:rPr lang="en-US" dirty="0"/>
              <a:t> is proportional to </a:t>
            </a:r>
            <a:r>
              <a:rPr lang="en-US" i="1" dirty="0"/>
              <a:t>m</a:t>
            </a:r>
            <a:r>
              <a:rPr lang="en-US" i="1" baseline="-25000" dirty="0"/>
              <a:t>1</a:t>
            </a:r>
            <a:r>
              <a:rPr lang="en-US" i="1" dirty="0"/>
              <a:t>.r</a:t>
            </a:r>
            <a:r>
              <a:rPr lang="en-US" i="1" baseline="-25000" dirty="0"/>
              <a:t>1</a:t>
            </a:r>
            <a:r>
              <a:rPr lang="en-US" i="1" dirty="0"/>
              <a:t>.l</a:t>
            </a:r>
            <a:r>
              <a:rPr lang="en-US" i="1" baseline="-25000" dirty="0"/>
              <a:t>1</a:t>
            </a:r>
            <a:r>
              <a:rPr lang="en-US" i="1" dirty="0"/>
              <a:t> </a:t>
            </a:r>
            <a:r>
              <a:rPr lang="en-US" dirty="0"/>
              <a:t>and acts in a plane through </a:t>
            </a:r>
            <a:r>
              <a:rPr lang="en-US" i="1" dirty="0"/>
              <a:t>Om</a:t>
            </a:r>
            <a:r>
              <a:rPr lang="en-US" i="1" baseline="-25000" dirty="0"/>
              <a:t>1</a:t>
            </a:r>
            <a:r>
              <a:rPr lang="en-US" dirty="0"/>
              <a:t> and perpendicular to the paper. The vector representing this couple is drawn in the plane of the paper and perpendicular to </a:t>
            </a:r>
            <a:r>
              <a:rPr lang="en-US" i="1" dirty="0"/>
              <a:t>Om</a:t>
            </a:r>
            <a:r>
              <a:rPr lang="en-US" i="1" baseline="-25000" dirty="0"/>
              <a:t>1</a:t>
            </a:r>
            <a:r>
              <a:rPr lang="en-US" dirty="0"/>
              <a:t> as shown by </a:t>
            </a:r>
            <a:r>
              <a:rPr lang="en-US" i="1" dirty="0"/>
              <a:t>OC</a:t>
            </a:r>
            <a:r>
              <a:rPr lang="en-US" i="1" baseline="-25000" dirty="0"/>
              <a:t>1</a:t>
            </a:r>
            <a:r>
              <a:rPr lang="en-US" i="1" dirty="0"/>
              <a:t> </a:t>
            </a:r>
            <a:r>
              <a:rPr lang="en-US" dirty="0"/>
              <a:t>in </a:t>
            </a:r>
            <a:r>
              <a:rPr lang="en-US" dirty="0" err="1"/>
              <a:t>Fig.c</a:t>
            </a:r>
            <a:r>
              <a:rPr lang="en-US" dirty="0"/>
              <a:t>. Similarly, the vectors </a:t>
            </a:r>
            <a:r>
              <a:rPr lang="en-US" i="1" dirty="0"/>
              <a:t>OC</a:t>
            </a:r>
            <a:r>
              <a:rPr lang="en-US" i="1" baseline="-25000" dirty="0"/>
              <a:t>2</a:t>
            </a:r>
            <a:r>
              <a:rPr lang="en-US" i="1" dirty="0"/>
              <a:t>, OC</a:t>
            </a:r>
            <a:r>
              <a:rPr lang="en-US" i="1" baseline="-25000" dirty="0"/>
              <a:t>3</a:t>
            </a:r>
            <a:r>
              <a:rPr lang="en-US" i="1" dirty="0"/>
              <a:t> </a:t>
            </a:r>
            <a:r>
              <a:rPr lang="en-US" dirty="0"/>
              <a:t>and </a:t>
            </a:r>
            <a:r>
              <a:rPr lang="en-US" i="1" dirty="0"/>
              <a:t>OC</a:t>
            </a:r>
            <a:r>
              <a:rPr lang="en-US" i="1" baseline="-25000" dirty="0"/>
              <a:t>4</a:t>
            </a:r>
            <a:r>
              <a:rPr lang="en-US" dirty="0"/>
              <a:t> are drawn perpendicular to </a:t>
            </a:r>
            <a:r>
              <a:rPr lang="en-US" i="1" dirty="0"/>
              <a:t>Om</a:t>
            </a:r>
            <a:r>
              <a:rPr lang="en-US" i="1" baseline="-25000" dirty="0"/>
              <a:t>2</a:t>
            </a:r>
            <a:r>
              <a:rPr lang="en-US" i="1" dirty="0"/>
              <a:t>, Om</a:t>
            </a:r>
            <a:r>
              <a:rPr lang="en-US" i="1" baseline="-25000" dirty="0"/>
              <a:t>3</a:t>
            </a:r>
            <a:r>
              <a:rPr lang="en-US" i="1" dirty="0"/>
              <a:t> </a:t>
            </a:r>
            <a:r>
              <a:rPr lang="en-US" dirty="0"/>
              <a:t>and </a:t>
            </a:r>
            <a:r>
              <a:rPr lang="en-US" i="1" dirty="0"/>
              <a:t>Om</a:t>
            </a:r>
            <a:r>
              <a:rPr lang="en-US" i="1" baseline="-25000" dirty="0"/>
              <a:t>4</a:t>
            </a:r>
            <a:r>
              <a:rPr lang="en-US" dirty="0"/>
              <a:t> respectively and in the plane of the paper.</a:t>
            </a:r>
          </a:p>
        </p:txBody>
      </p:sp>
      <p:pic>
        <p:nvPicPr>
          <p:cNvPr id="9" name="Picture 8">
            <a:extLst>
              <a:ext uri="{FF2B5EF4-FFF2-40B4-BE49-F238E27FC236}">
                <a16:creationId xmlns:a16="http://schemas.microsoft.com/office/drawing/2014/main" xmlns="" id="{C25A3F79-DCAB-4A00-84C9-0179E4DC13AE}"/>
              </a:ext>
            </a:extLst>
          </p:cNvPr>
          <p:cNvPicPr>
            <a:picLocks noChangeAspect="1"/>
          </p:cNvPicPr>
          <p:nvPr/>
        </p:nvPicPr>
        <p:blipFill>
          <a:blip r:embed="rId3"/>
          <a:stretch>
            <a:fillRect/>
          </a:stretch>
        </p:blipFill>
        <p:spPr>
          <a:xfrm>
            <a:off x="1371600" y="3091901"/>
            <a:ext cx="1828800" cy="2242099"/>
          </a:xfrm>
          <a:prstGeom prst="rect">
            <a:avLst/>
          </a:prstGeom>
        </p:spPr>
      </p:pic>
      <p:pic>
        <p:nvPicPr>
          <p:cNvPr id="10" name="Picture 9">
            <a:extLst>
              <a:ext uri="{FF2B5EF4-FFF2-40B4-BE49-F238E27FC236}">
                <a16:creationId xmlns:a16="http://schemas.microsoft.com/office/drawing/2014/main" xmlns="" id="{A97E5737-25C6-4770-B88D-CD5F55A3E825}"/>
              </a:ext>
            </a:extLst>
          </p:cNvPr>
          <p:cNvPicPr>
            <a:picLocks noChangeAspect="1"/>
          </p:cNvPicPr>
          <p:nvPr/>
        </p:nvPicPr>
        <p:blipFill>
          <a:blip r:embed="rId4"/>
          <a:stretch>
            <a:fillRect/>
          </a:stretch>
        </p:blipFill>
        <p:spPr>
          <a:xfrm>
            <a:off x="3925631" y="3195810"/>
            <a:ext cx="4303970" cy="2138190"/>
          </a:xfrm>
          <a:prstGeom prst="rect">
            <a:avLst/>
          </a:prstGeom>
        </p:spPr>
      </p:pic>
    </p:spTree>
    <p:extLst>
      <p:ext uri="{BB962C8B-B14F-4D97-AF65-F5344CB8AC3E}">
        <p14:creationId xmlns:p14="http://schemas.microsoft.com/office/powerpoint/2010/main" val="8947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7737528" cy="5410200"/>
          </a:xfrm>
        </p:spPr>
        <p:txBody>
          <a:bodyPr>
            <a:noAutofit/>
          </a:bodyPr>
          <a:lstStyle/>
          <a:p>
            <a:pPr algn="just"/>
            <a:r>
              <a:rPr lang="en-US" sz="2200" i="1" dirty="0">
                <a:solidFill>
                  <a:srgbClr val="FF0000"/>
                </a:solidFill>
              </a:rPr>
              <a:t>Balancing of Rotating Masses</a:t>
            </a:r>
          </a:p>
          <a:p>
            <a:pPr algn="just"/>
            <a:r>
              <a:rPr lang="en-US" sz="2000" i="1" dirty="0">
                <a:solidFill>
                  <a:schemeClr val="tx2"/>
                </a:solidFill>
              </a:rPr>
              <a:t>Balancing of a Single Rotating Mass By a Single Mass Rotating in the Same Plane</a:t>
            </a:r>
          </a:p>
          <a:p>
            <a:pPr algn="just"/>
            <a:endParaRPr lang="en-US" sz="2000" i="1" dirty="0">
              <a:solidFill>
                <a:schemeClr val="tx2"/>
              </a:solidFill>
            </a:endParaRPr>
          </a:p>
          <a:p>
            <a:pPr algn="just"/>
            <a:endParaRPr lang="en-US" sz="2000" i="1" dirty="0">
              <a:solidFill>
                <a:schemeClr val="tx2"/>
              </a:solidFill>
            </a:endParaRPr>
          </a:p>
          <a:p>
            <a:pPr algn="just"/>
            <a:endParaRPr lang="en-US" sz="2000" i="1" dirty="0">
              <a:solidFill>
                <a:schemeClr val="tx2"/>
              </a:solidFill>
            </a:endParaRPr>
          </a:p>
          <a:p>
            <a:pPr algn="just"/>
            <a:endParaRPr lang="en-US" sz="2000" i="1" dirty="0">
              <a:solidFill>
                <a:schemeClr val="tx2"/>
              </a:solidFill>
            </a:endParaRPr>
          </a:p>
          <a:p>
            <a:pPr algn="just"/>
            <a:r>
              <a:rPr lang="en-US" sz="1800" dirty="0">
                <a:solidFill>
                  <a:schemeClr val="tx1"/>
                </a:solidFill>
              </a:rPr>
              <a:t>Consider a disturbing mass m1 attached to a shaft rotating at ω rad/s as shown in Fig.</a:t>
            </a: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2543174" cy="15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91266"/>
            <a:ext cx="7922581" cy="220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4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20</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433CC8B-F432-4696-A4BE-A0E9BF59F14B}"/>
              </a:ext>
            </a:extLst>
          </p:cNvPr>
          <p:cNvSpPr/>
          <p:nvPr/>
        </p:nvSpPr>
        <p:spPr>
          <a:xfrm>
            <a:off x="381000" y="838200"/>
            <a:ext cx="8458200" cy="1754326"/>
          </a:xfrm>
          <a:prstGeom prst="rect">
            <a:avLst/>
          </a:prstGeom>
        </p:spPr>
        <p:txBody>
          <a:bodyPr wrap="square">
            <a:spAutoFit/>
          </a:bodyPr>
          <a:lstStyle/>
          <a:p>
            <a:pPr marL="234950" indent="-234950" algn="just"/>
            <a:r>
              <a:rPr lang="en-US" dirty="0"/>
              <a:t>4. Turned vectors counter clockwise through a right angle for convenience as shown in </a:t>
            </a:r>
            <a:r>
              <a:rPr lang="en-US" dirty="0" err="1"/>
              <a:t>Fig.d</a:t>
            </a:r>
            <a:r>
              <a:rPr lang="en-US" dirty="0"/>
              <a:t>. We see that their relative positions remains unaffected. Now the vectors </a:t>
            </a:r>
            <a:r>
              <a:rPr lang="en-US" i="1" dirty="0"/>
              <a:t>OC</a:t>
            </a:r>
            <a:r>
              <a:rPr lang="en-US" i="1" baseline="-25000" dirty="0"/>
              <a:t>2</a:t>
            </a:r>
            <a:r>
              <a:rPr lang="en-US" dirty="0"/>
              <a:t>,</a:t>
            </a:r>
            <a:r>
              <a:rPr lang="en-US" i="1" dirty="0"/>
              <a:t> OC</a:t>
            </a:r>
            <a:r>
              <a:rPr lang="en-US" i="1" baseline="-25000" dirty="0"/>
              <a:t>3</a:t>
            </a:r>
            <a:r>
              <a:rPr lang="en-US" dirty="0"/>
              <a:t> and </a:t>
            </a:r>
            <a:r>
              <a:rPr lang="en-US" i="1" dirty="0"/>
              <a:t>OC</a:t>
            </a:r>
            <a:r>
              <a:rPr lang="en-US" i="1" baseline="-25000" dirty="0"/>
              <a:t>4</a:t>
            </a:r>
            <a:r>
              <a:rPr lang="en-US" dirty="0"/>
              <a:t> are parallel and in the same direction as </a:t>
            </a:r>
            <a:r>
              <a:rPr lang="en-US" i="1" dirty="0"/>
              <a:t>Om</a:t>
            </a:r>
            <a:r>
              <a:rPr lang="en-US" i="1" baseline="-25000" dirty="0"/>
              <a:t>2</a:t>
            </a:r>
            <a:r>
              <a:rPr lang="en-US" dirty="0"/>
              <a:t>, </a:t>
            </a:r>
            <a:r>
              <a:rPr lang="en-US" i="1" dirty="0"/>
              <a:t>Om</a:t>
            </a:r>
            <a:r>
              <a:rPr lang="en-US" i="1" baseline="-25000" dirty="0"/>
              <a:t>3</a:t>
            </a:r>
            <a:r>
              <a:rPr lang="en-US" dirty="0"/>
              <a:t> and </a:t>
            </a:r>
            <a:r>
              <a:rPr lang="en-US" i="1" dirty="0"/>
              <a:t>Om</a:t>
            </a:r>
            <a:r>
              <a:rPr lang="en-US" i="1" baseline="-25000" dirty="0"/>
              <a:t>4</a:t>
            </a:r>
            <a:r>
              <a:rPr lang="en-US" dirty="0"/>
              <a:t>, while the vector  </a:t>
            </a:r>
            <a:r>
              <a:rPr lang="en-US" i="1" dirty="0"/>
              <a:t>OC</a:t>
            </a:r>
            <a:r>
              <a:rPr lang="en-US" i="1" baseline="-25000" dirty="0"/>
              <a:t>1</a:t>
            </a:r>
            <a:r>
              <a:rPr lang="en-US" dirty="0"/>
              <a:t> is parallel to </a:t>
            </a:r>
            <a:r>
              <a:rPr lang="en-US" i="1" dirty="0"/>
              <a:t>Om</a:t>
            </a:r>
            <a:r>
              <a:rPr lang="en-US" i="1" baseline="-25000" dirty="0"/>
              <a:t>1</a:t>
            </a:r>
            <a:r>
              <a:rPr lang="en-US" dirty="0"/>
              <a:t> but in opposite direction. Hence the </a:t>
            </a:r>
            <a:r>
              <a:rPr lang="en-US" i="1" dirty="0">
                <a:solidFill>
                  <a:srgbClr val="FF0000"/>
                </a:solidFill>
              </a:rPr>
              <a:t>couple vectors are drawn radially outwards for the masses on one side of the reference plane and radially inward for the masses on the other side of the reference plane</a:t>
            </a:r>
            <a:r>
              <a:rPr lang="en-US" dirty="0"/>
              <a:t>.</a:t>
            </a:r>
          </a:p>
        </p:txBody>
      </p:sp>
      <p:pic>
        <p:nvPicPr>
          <p:cNvPr id="10" name="Picture 9">
            <a:extLst>
              <a:ext uri="{FF2B5EF4-FFF2-40B4-BE49-F238E27FC236}">
                <a16:creationId xmlns:a16="http://schemas.microsoft.com/office/drawing/2014/main" xmlns="" id="{A97E5737-25C6-4770-B88D-CD5F55A3E825}"/>
              </a:ext>
            </a:extLst>
          </p:cNvPr>
          <p:cNvPicPr>
            <a:picLocks noChangeAspect="1"/>
          </p:cNvPicPr>
          <p:nvPr/>
        </p:nvPicPr>
        <p:blipFill>
          <a:blip r:embed="rId3"/>
          <a:stretch>
            <a:fillRect/>
          </a:stretch>
        </p:blipFill>
        <p:spPr>
          <a:xfrm>
            <a:off x="4230430" y="3729210"/>
            <a:ext cx="4303970" cy="2138190"/>
          </a:xfrm>
          <a:prstGeom prst="rect">
            <a:avLst/>
          </a:prstGeom>
        </p:spPr>
      </p:pic>
      <p:pic>
        <p:nvPicPr>
          <p:cNvPr id="6" name="Picture 5">
            <a:extLst>
              <a:ext uri="{FF2B5EF4-FFF2-40B4-BE49-F238E27FC236}">
                <a16:creationId xmlns:a16="http://schemas.microsoft.com/office/drawing/2014/main" xmlns="" id="{41586792-88B8-4B76-B733-E4B0924E9D8E}"/>
              </a:ext>
            </a:extLst>
          </p:cNvPr>
          <p:cNvPicPr>
            <a:picLocks noChangeAspect="1"/>
          </p:cNvPicPr>
          <p:nvPr/>
        </p:nvPicPr>
        <p:blipFill>
          <a:blip r:embed="rId4"/>
          <a:stretch>
            <a:fillRect/>
          </a:stretch>
        </p:blipFill>
        <p:spPr>
          <a:xfrm>
            <a:off x="1044074" y="3300268"/>
            <a:ext cx="2328860" cy="3176732"/>
          </a:xfrm>
          <a:prstGeom prst="rect">
            <a:avLst/>
          </a:prstGeom>
        </p:spPr>
      </p:pic>
    </p:spTree>
    <p:extLst>
      <p:ext uri="{BB962C8B-B14F-4D97-AF65-F5344CB8AC3E}">
        <p14:creationId xmlns:p14="http://schemas.microsoft.com/office/powerpoint/2010/main" val="255373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21</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433CC8B-F432-4696-A4BE-A0E9BF59F14B}"/>
              </a:ext>
            </a:extLst>
          </p:cNvPr>
          <p:cNvSpPr/>
          <p:nvPr/>
        </p:nvSpPr>
        <p:spPr>
          <a:xfrm>
            <a:off x="381000" y="838200"/>
            <a:ext cx="8458200" cy="369332"/>
          </a:xfrm>
          <a:prstGeom prst="rect">
            <a:avLst/>
          </a:prstGeom>
        </p:spPr>
        <p:txBody>
          <a:bodyPr wrap="square">
            <a:spAutoFit/>
          </a:bodyPr>
          <a:lstStyle/>
          <a:p>
            <a:pPr algn="just"/>
            <a:r>
              <a:rPr lang="en-US" dirty="0"/>
              <a:t>5. Now draw the couple polygon as shown in </a:t>
            </a:r>
            <a:r>
              <a:rPr lang="en-US" dirty="0" err="1"/>
              <a:t>Fig.e</a:t>
            </a:r>
            <a:r>
              <a:rPr lang="en-US" dirty="0"/>
              <a:t>. </a:t>
            </a:r>
          </a:p>
        </p:txBody>
      </p:sp>
      <p:pic>
        <p:nvPicPr>
          <p:cNvPr id="6" name="Picture 5">
            <a:extLst>
              <a:ext uri="{FF2B5EF4-FFF2-40B4-BE49-F238E27FC236}">
                <a16:creationId xmlns:a16="http://schemas.microsoft.com/office/drawing/2014/main" xmlns="" id="{41586792-88B8-4B76-B733-E4B0924E9D8E}"/>
              </a:ext>
            </a:extLst>
          </p:cNvPr>
          <p:cNvPicPr>
            <a:picLocks noChangeAspect="1"/>
          </p:cNvPicPr>
          <p:nvPr/>
        </p:nvPicPr>
        <p:blipFill>
          <a:blip r:embed="rId3"/>
          <a:stretch>
            <a:fillRect/>
          </a:stretch>
        </p:blipFill>
        <p:spPr>
          <a:xfrm>
            <a:off x="1044074" y="3300268"/>
            <a:ext cx="2328860" cy="3176732"/>
          </a:xfrm>
          <a:prstGeom prst="rect">
            <a:avLst/>
          </a:prstGeom>
        </p:spPr>
      </p:pic>
      <p:pic>
        <p:nvPicPr>
          <p:cNvPr id="9" name="Picture 8">
            <a:extLst>
              <a:ext uri="{FF2B5EF4-FFF2-40B4-BE49-F238E27FC236}">
                <a16:creationId xmlns:a16="http://schemas.microsoft.com/office/drawing/2014/main" xmlns="" id="{F6F7AA26-9361-476F-97FE-1817C61158EE}"/>
              </a:ext>
            </a:extLst>
          </p:cNvPr>
          <p:cNvPicPr>
            <a:picLocks noChangeAspect="1"/>
          </p:cNvPicPr>
          <p:nvPr/>
        </p:nvPicPr>
        <p:blipFill>
          <a:blip r:embed="rId4"/>
          <a:stretch>
            <a:fillRect/>
          </a:stretch>
        </p:blipFill>
        <p:spPr>
          <a:xfrm>
            <a:off x="5257800" y="916185"/>
            <a:ext cx="2870612" cy="213362"/>
          </a:xfrm>
          <a:prstGeom prst="rect">
            <a:avLst/>
          </a:prstGeom>
        </p:spPr>
      </p:pic>
      <p:pic>
        <p:nvPicPr>
          <p:cNvPr id="12" name="Picture 11">
            <a:extLst>
              <a:ext uri="{FF2B5EF4-FFF2-40B4-BE49-F238E27FC236}">
                <a16:creationId xmlns:a16="http://schemas.microsoft.com/office/drawing/2014/main" xmlns="" id="{7A2B0EE7-89A6-4030-998E-38B69B883A22}"/>
              </a:ext>
            </a:extLst>
          </p:cNvPr>
          <p:cNvPicPr>
            <a:picLocks noChangeAspect="1"/>
          </p:cNvPicPr>
          <p:nvPr/>
        </p:nvPicPr>
        <p:blipFill>
          <a:blip r:embed="rId5"/>
          <a:stretch>
            <a:fillRect/>
          </a:stretch>
        </p:blipFill>
        <p:spPr>
          <a:xfrm>
            <a:off x="655204" y="1283732"/>
            <a:ext cx="7784394" cy="1002268"/>
          </a:xfrm>
          <a:prstGeom prst="rect">
            <a:avLst/>
          </a:prstGeom>
        </p:spPr>
      </p:pic>
      <p:pic>
        <p:nvPicPr>
          <p:cNvPr id="13" name="Picture 12">
            <a:extLst>
              <a:ext uri="{FF2B5EF4-FFF2-40B4-BE49-F238E27FC236}">
                <a16:creationId xmlns:a16="http://schemas.microsoft.com/office/drawing/2014/main" xmlns="" id="{A9AE5179-F2C2-42F5-A7DF-26D2D761DC6E}"/>
              </a:ext>
            </a:extLst>
          </p:cNvPr>
          <p:cNvPicPr>
            <a:picLocks noChangeAspect="1"/>
          </p:cNvPicPr>
          <p:nvPr/>
        </p:nvPicPr>
        <p:blipFill>
          <a:blip r:embed="rId6"/>
          <a:stretch>
            <a:fillRect/>
          </a:stretch>
        </p:blipFill>
        <p:spPr>
          <a:xfrm>
            <a:off x="4267199" y="3429000"/>
            <a:ext cx="1503869" cy="2784584"/>
          </a:xfrm>
          <a:prstGeom prst="rect">
            <a:avLst/>
          </a:prstGeom>
        </p:spPr>
      </p:pic>
      <p:sp>
        <p:nvSpPr>
          <p:cNvPr id="14" name="Rectangle 13">
            <a:extLst>
              <a:ext uri="{FF2B5EF4-FFF2-40B4-BE49-F238E27FC236}">
                <a16:creationId xmlns:a16="http://schemas.microsoft.com/office/drawing/2014/main" xmlns="" id="{5A0A1CBC-1D48-4CF2-A58E-33D6F889BAAE}"/>
              </a:ext>
            </a:extLst>
          </p:cNvPr>
          <p:cNvSpPr/>
          <p:nvPr/>
        </p:nvSpPr>
        <p:spPr>
          <a:xfrm>
            <a:off x="655204" y="2286000"/>
            <a:ext cx="7650596" cy="646331"/>
          </a:xfrm>
          <a:prstGeom prst="rect">
            <a:avLst/>
          </a:prstGeom>
        </p:spPr>
        <p:txBody>
          <a:bodyPr wrap="square">
            <a:spAutoFit/>
          </a:bodyPr>
          <a:lstStyle/>
          <a:p>
            <a:r>
              <a:rPr lang="en-US" dirty="0"/>
              <a:t>From this expression, the value of the balancing mass </a:t>
            </a:r>
            <a:r>
              <a:rPr lang="en-US" i="1" dirty="0"/>
              <a:t>m</a:t>
            </a:r>
            <a:r>
              <a:rPr lang="en-US" i="1" baseline="-25000" dirty="0"/>
              <a:t>M</a:t>
            </a:r>
            <a:r>
              <a:rPr lang="en-US" dirty="0"/>
              <a:t> in the plane M may be obtained, and the angle of inclination φ of this mass can be measured.</a:t>
            </a:r>
          </a:p>
        </p:txBody>
      </p:sp>
    </p:spTree>
    <p:extLst>
      <p:ext uri="{BB962C8B-B14F-4D97-AF65-F5344CB8AC3E}">
        <p14:creationId xmlns:p14="http://schemas.microsoft.com/office/powerpoint/2010/main" val="281971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22</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433CC8B-F432-4696-A4BE-A0E9BF59F14B}"/>
              </a:ext>
            </a:extLst>
          </p:cNvPr>
          <p:cNvSpPr/>
          <p:nvPr/>
        </p:nvSpPr>
        <p:spPr>
          <a:xfrm>
            <a:off x="381000" y="838200"/>
            <a:ext cx="8458200" cy="923330"/>
          </a:xfrm>
          <a:prstGeom prst="rect">
            <a:avLst/>
          </a:prstGeom>
        </p:spPr>
        <p:txBody>
          <a:bodyPr wrap="square">
            <a:spAutoFit/>
          </a:bodyPr>
          <a:lstStyle/>
          <a:p>
            <a:pPr marL="234950" indent="-234950" algn="just"/>
            <a:r>
              <a:rPr lang="en-US" dirty="0"/>
              <a:t>6. Now draw the force polygon as shown in </a:t>
            </a:r>
            <a:r>
              <a:rPr lang="en-US" dirty="0" err="1"/>
              <a:t>Fig.f</a:t>
            </a:r>
            <a:r>
              <a:rPr lang="en-US" dirty="0"/>
              <a:t>. The vector </a:t>
            </a:r>
            <a:r>
              <a:rPr lang="en-US" i="1" dirty="0" err="1"/>
              <a:t>eo</a:t>
            </a:r>
            <a:r>
              <a:rPr lang="en-US" dirty="0"/>
              <a:t> (in the direction from </a:t>
            </a:r>
            <a:r>
              <a:rPr lang="en-US" i="1" dirty="0"/>
              <a:t>e</a:t>
            </a:r>
            <a:r>
              <a:rPr lang="en-US" dirty="0"/>
              <a:t> to </a:t>
            </a:r>
            <a:r>
              <a:rPr lang="en-US" i="1" dirty="0"/>
              <a:t>o</a:t>
            </a:r>
            <a:r>
              <a:rPr lang="en-US" dirty="0"/>
              <a:t> ) represents the balanced force. Since the balanced force is proportional to </a:t>
            </a:r>
            <a:r>
              <a:rPr lang="en-US" i="1" dirty="0"/>
              <a:t>m</a:t>
            </a:r>
            <a:r>
              <a:rPr lang="en-US" i="1" baseline="-25000" dirty="0"/>
              <a:t>L</a:t>
            </a:r>
            <a:r>
              <a:rPr lang="en-US" i="1" dirty="0"/>
              <a:t>.r</a:t>
            </a:r>
            <a:r>
              <a:rPr lang="en-US" i="1" baseline="-25000" dirty="0"/>
              <a:t>L</a:t>
            </a:r>
            <a:r>
              <a:rPr lang="en-US" dirty="0"/>
              <a:t>, therefore,. </a:t>
            </a:r>
          </a:p>
        </p:txBody>
      </p:sp>
      <p:pic>
        <p:nvPicPr>
          <p:cNvPr id="6" name="Picture 5">
            <a:extLst>
              <a:ext uri="{FF2B5EF4-FFF2-40B4-BE49-F238E27FC236}">
                <a16:creationId xmlns:a16="http://schemas.microsoft.com/office/drawing/2014/main" xmlns="" id="{41586792-88B8-4B76-B733-E4B0924E9D8E}"/>
              </a:ext>
            </a:extLst>
          </p:cNvPr>
          <p:cNvPicPr>
            <a:picLocks noChangeAspect="1"/>
          </p:cNvPicPr>
          <p:nvPr/>
        </p:nvPicPr>
        <p:blipFill>
          <a:blip r:embed="rId3"/>
          <a:stretch>
            <a:fillRect/>
          </a:stretch>
        </p:blipFill>
        <p:spPr>
          <a:xfrm>
            <a:off x="1044074" y="3300268"/>
            <a:ext cx="2328860" cy="3176732"/>
          </a:xfrm>
          <a:prstGeom prst="rect">
            <a:avLst/>
          </a:prstGeom>
        </p:spPr>
      </p:pic>
      <p:grpSp>
        <p:nvGrpSpPr>
          <p:cNvPr id="16" name="Group 15">
            <a:extLst>
              <a:ext uri="{FF2B5EF4-FFF2-40B4-BE49-F238E27FC236}">
                <a16:creationId xmlns:a16="http://schemas.microsoft.com/office/drawing/2014/main" xmlns="" id="{689BFB81-2EB4-4B0F-8E79-5E4C63BDCADD}"/>
              </a:ext>
            </a:extLst>
          </p:cNvPr>
          <p:cNvGrpSpPr/>
          <p:nvPr/>
        </p:nvGrpSpPr>
        <p:grpSpPr>
          <a:xfrm>
            <a:off x="3733800" y="3265632"/>
            <a:ext cx="1884754" cy="3019600"/>
            <a:chOff x="3968144" y="3265632"/>
            <a:chExt cx="1884754" cy="3019600"/>
          </a:xfrm>
        </p:grpSpPr>
        <p:pic>
          <p:nvPicPr>
            <p:cNvPr id="11" name="Picture 10">
              <a:extLst>
                <a:ext uri="{FF2B5EF4-FFF2-40B4-BE49-F238E27FC236}">
                  <a16:creationId xmlns:a16="http://schemas.microsoft.com/office/drawing/2014/main" xmlns="" id="{D21183E0-7BF9-4338-BB9B-16D017EFFF2E}"/>
                </a:ext>
              </a:extLst>
            </p:cNvPr>
            <p:cNvPicPr>
              <a:picLocks noChangeAspect="1"/>
            </p:cNvPicPr>
            <p:nvPr/>
          </p:nvPicPr>
          <p:blipFill>
            <a:blip r:embed="rId4"/>
            <a:stretch>
              <a:fillRect/>
            </a:stretch>
          </p:blipFill>
          <p:spPr>
            <a:xfrm>
              <a:off x="4226942" y="3265632"/>
              <a:ext cx="1625956" cy="2693063"/>
            </a:xfrm>
            <a:prstGeom prst="rect">
              <a:avLst/>
            </a:prstGeom>
          </p:spPr>
        </p:pic>
        <p:pic>
          <p:nvPicPr>
            <p:cNvPr id="15" name="Picture 14">
              <a:extLst>
                <a:ext uri="{FF2B5EF4-FFF2-40B4-BE49-F238E27FC236}">
                  <a16:creationId xmlns:a16="http://schemas.microsoft.com/office/drawing/2014/main" xmlns="" id="{CD79B786-B704-4ECD-9CB0-D1EC1CE3097C}"/>
                </a:ext>
              </a:extLst>
            </p:cNvPr>
            <p:cNvPicPr>
              <a:picLocks noChangeAspect="1"/>
            </p:cNvPicPr>
            <p:nvPr/>
          </p:nvPicPr>
          <p:blipFill>
            <a:blip r:embed="rId5"/>
            <a:stretch>
              <a:fillRect/>
            </a:stretch>
          </p:blipFill>
          <p:spPr>
            <a:xfrm>
              <a:off x="3968144" y="6033655"/>
              <a:ext cx="1802924" cy="251577"/>
            </a:xfrm>
            <a:prstGeom prst="rect">
              <a:avLst/>
            </a:prstGeom>
          </p:spPr>
        </p:pic>
      </p:grpSp>
      <p:grpSp>
        <p:nvGrpSpPr>
          <p:cNvPr id="18" name="Group 17">
            <a:extLst>
              <a:ext uri="{FF2B5EF4-FFF2-40B4-BE49-F238E27FC236}">
                <a16:creationId xmlns:a16="http://schemas.microsoft.com/office/drawing/2014/main" xmlns="" id="{C053B842-A598-44E3-9D41-D06DA73BE1C9}"/>
              </a:ext>
            </a:extLst>
          </p:cNvPr>
          <p:cNvGrpSpPr/>
          <p:nvPr/>
        </p:nvGrpSpPr>
        <p:grpSpPr>
          <a:xfrm>
            <a:off x="6172200" y="3528687"/>
            <a:ext cx="2438398" cy="2695241"/>
            <a:chOff x="6400801" y="3528687"/>
            <a:chExt cx="2438398" cy="2695241"/>
          </a:xfrm>
        </p:grpSpPr>
        <p:pic>
          <p:nvPicPr>
            <p:cNvPr id="10" name="Picture 9">
              <a:extLst>
                <a:ext uri="{FF2B5EF4-FFF2-40B4-BE49-F238E27FC236}">
                  <a16:creationId xmlns:a16="http://schemas.microsoft.com/office/drawing/2014/main" xmlns="" id="{72D79087-1CCA-41C2-AF4C-AE001AABB4EF}"/>
                </a:ext>
              </a:extLst>
            </p:cNvPr>
            <p:cNvPicPr>
              <a:picLocks noChangeAspect="1"/>
            </p:cNvPicPr>
            <p:nvPr/>
          </p:nvPicPr>
          <p:blipFill>
            <a:blip r:embed="rId6"/>
            <a:stretch>
              <a:fillRect/>
            </a:stretch>
          </p:blipFill>
          <p:spPr>
            <a:xfrm>
              <a:off x="6400801" y="3528687"/>
              <a:ext cx="2438398" cy="2272205"/>
            </a:xfrm>
            <a:prstGeom prst="rect">
              <a:avLst/>
            </a:prstGeom>
          </p:spPr>
        </p:pic>
        <p:pic>
          <p:nvPicPr>
            <p:cNvPr id="17" name="Picture 16">
              <a:extLst>
                <a:ext uri="{FF2B5EF4-FFF2-40B4-BE49-F238E27FC236}">
                  <a16:creationId xmlns:a16="http://schemas.microsoft.com/office/drawing/2014/main" xmlns="" id="{B8875D74-5CA1-4D1B-9656-6C6BFDD177BC}"/>
                </a:ext>
              </a:extLst>
            </p:cNvPr>
            <p:cNvPicPr>
              <a:picLocks noChangeAspect="1"/>
            </p:cNvPicPr>
            <p:nvPr/>
          </p:nvPicPr>
          <p:blipFill>
            <a:blip r:embed="rId7"/>
            <a:stretch>
              <a:fillRect/>
            </a:stretch>
          </p:blipFill>
          <p:spPr>
            <a:xfrm>
              <a:off x="6935999" y="5945230"/>
              <a:ext cx="1692791" cy="278698"/>
            </a:xfrm>
            <a:prstGeom prst="rect">
              <a:avLst/>
            </a:prstGeom>
          </p:spPr>
        </p:pic>
      </p:grpSp>
      <p:pic>
        <p:nvPicPr>
          <p:cNvPr id="19" name="Picture 18">
            <a:extLst>
              <a:ext uri="{FF2B5EF4-FFF2-40B4-BE49-F238E27FC236}">
                <a16:creationId xmlns:a16="http://schemas.microsoft.com/office/drawing/2014/main" xmlns="" id="{A11BB75C-B042-482F-BA97-A95D00BDB6AC}"/>
              </a:ext>
            </a:extLst>
          </p:cNvPr>
          <p:cNvPicPr>
            <a:picLocks noChangeAspect="1"/>
          </p:cNvPicPr>
          <p:nvPr/>
        </p:nvPicPr>
        <p:blipFill>
          <a:blip r:embed="rId8"/>
          <a:stretch>
            <a:fillRect/>
          </a:stretch>
        </p:blipFill>
        <p:spPr>
          <a:xfrm>
            <a:off x="2478200" y="1470215"/>
            <a:ext cx="4376114" cy="670234"/>
          </a:xfrm>
          <a:prstGeom prst="rect">
            <a:avLst/>
          </a:prstGeom>
        </p:spPr>
      </p:pic>
      <p:sp>
        <p:nvSpPr>
          <p:cNvPr id="20" name="Rectangle 19">
            <a:extLst>
              <a:ext uri="{FF2B5EF4-FFF2-40B4-BE49-F238E27FC236}">
                <a16:creationId xmlns:a16="http://schemas.microsoft.com/office/drawing/2014/main" xmlns="" id="{A5D4E410-CCC5-4486-841C-05181681996D}"/>
              </a:ext>
            </a:extLst>
          </p:cNvPr>
          <p:cNvSpPr/>
          <p:nvPr/>
        </p:nvSpPr>
        <p:spPr>
          <a:xfrm>
            <a:off x="457200" y="2209800"/>
            <a:ext cx="8382000" cy="923330"/>
          </a:xfrm>
          <a:prstGeom prst="rect">
            <a:avLst/>
          </a:prstGeom>
        </p:spPr>
        <p:txBody>
          <a:bodyPr wrap="square">
            <a:spAutoFit/>
          </a:bodyPr>
          <a:lstStyle/>
          <a:p>
            <a:r>
              <a:rPr lang="en-US" dirty="0"/>
              <a:t>From this expression, the value of the balancing mass </a:t>
            </a:r>
            <a:r>
              <a:rPr lang="en-US" i="1" dirty="0"/>
              <a:t>m</a:t>
            </a:r>
            <a:r>
              <a:rPr lang="en-US" i="1" baseline="-25000" dirty="0"/>
              <a:t>L</a:t>
            </a:r>
            <a:r>
              <a:rPr lang="en-US" dirty="0"/>
              <a:t> in the plane L may be obtained and the angle of inclination α of this mass with the horizontal may be measured from Fig. </a:t>
            </a:r>
            <a:r>
              <a:rPr lang="en-US" i="1" dirty="0"/>
              <a:t>b</a:t>
            </a:r>
            <a:r>
              <a:rPr lang="en-US" dirty="0"/>
              <a:t> or </a:t>
            </a:r>
            <a:r>
              <a:rPr lang="en-US" i="1" dirty="0"/>
              <a:t>f</a:t>
            </a:r>
            <a:r>
              <a:rPr lang="en-US" dirty="0"/>
              <a:t>.</a:t>
            </a:r>
          </a:p>
        </p:txBody>
      </p:sp>
    </p:spTree>
    <p:extLst>
      <p:ext uri="{BB962C8B-B14F-4D97-AF65-F5344CB8AC3E}">
        <p14:creationId xmlns:p14="http://schemas.microsoft.com/office/powerpoint/2010/main" val="402403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23</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3DF6B28-BFA0-4C40-9722-09645CF1AC02}"/>
              </a:ext>
            </a:extLst>
          </p:cNvPr>
          <p:cNvPicPr>
            <a:picLocks noChangeAspect="1"/>
          </p:cNvPicPr>
          <p:nvPr/>
        </p:nvPicPr>
        <p:blipFill>
          <a:blip r:embed="rId3"/>
          <a:stretch>
            <a:fillRect/>
          </a:stretch>
        </p:blipFill>
        <p:spPr>
          <a:xfrm>
            <a:off x="228600" y="838200"/>
            <a:ext cx="8839200" cy="4756003"/>
          </a:xfrm>
          <a:prstGeom prst="rect">
            <a:avLst/>
          </a:prstGeom>
        </p:spPr>
      </p:pic>
      <p:sp>
        <p:nvSpPr>
          <p:cNvPr id="12" name="Rectangle 11">
            <a:extLst>
              <a:ext uri="{FF2B5EF4-FFF2-40B4-BE49-F238E27FC236}">
                <a16:creationId xmlns:a16="http://schemas.microsoft.com/office/drawing/2014/main" xmlns="" id="{6D6228BC-D444-46EB-902B-6652D74B6DF2}"/>
              </a:ext>
            </a:extLst>
          </p:cNvPr>
          <p:cNvSpPr/>
          <p:nvPr/>
        </p:nvSpPr>
        <p:spPr>
          <a:xfrm>
            <a:off x="235526" y="5574268"/>
            <a:ext cx="5098473" cy="369332"/>
          </a:xfrm>
          <a:prstGeom prst="rect">
            <a:avLst/>
          </a:prstGeom>
        </p:spPr>
        <p:txBody>
          <a:bodyPr wrap="square">
            <a:spAutoFit/>
          </a:bodyPr>
          <a:lstStyle/>
          <a:p>
            <a:r>
              <a:rPr lang="en-US" dirty="0"/>
              <a:t>The data may be tabulated as shown in Table.2.</a:t>
            </a:r>
          </a:p>
        </p:txBody>
      </p:sp>
    </p:spTree>
    <p:extLst>
      <p:ext uri="{BB962C8B-B14F-4D97-AF65-F5344CB8AC3E}">
        <p14:creationId xmlns:p14="http://schemas.microsoft.com/office/powerpoint/2010/main" val="531457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24</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5E9C4F92-CAA5-4A25-A81D-95B6D80126CF}"/>
              </a:ext>
            </a:extLst>
          </p:cNvPr>
          <p:cNvPicPr>
            <a:picLocks noChangeAspect="1"/>
          </p:cNvPicPr>
          <p:nvPr/>
        </p:nvPicPr>
        <p:blipFill>
          <a:blip r:embed="rId3"/>
          <a:stretch>
            <a:fillRect/>
          </a:stretch>
        </p:blipFill>
        <p:spPr>
          <a:xfrm>
            <a:off x="755073" y="1427501"/>
            <a:ext cx="8153400" cy="3725361"/>
          </a:xfrm>
          <a:prstGeom prst="rect">
            <a:avLst/>
          </a:prstGeom>
        </p:spPr>
      </p:pic>
    </p:spTree>
    <p:extLst>
      <p:ext uri="{BB962C8B-B14F-4D97-AF65-F5344CB8AC3E}">
        <p14:creationId xmlns:p14="http://schemas.microsoft.com/office/powerpoint/2010/main" val="173240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25</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3048C537-F5A9-4F6E-9594-88571B3EAB40}"/>
              </a:ext>
            </a:extLst>
          </p:cNvPr>
          <p:cNvPicPr>
            <a:picLocks noChangeAspect="1"/>
          </p:cNvPicPr>
          <p:nvPr/>
        </p:nvPicPr>
        <p:blipFill>
          <a:blip r:embed="rId3"/>
          <a:stretch>
            <a:fillRect/>
          </a:stretch>
        </p:blipFill>
        <p:spPr>
          <a:xfrm>
            <a:off x="76200" y="762000"/>
            <a:ext cx="8915400" cy="3124200"/>
          </a:xfrm>
          <a:prstGeom prst="rect">
            <a:avLst/>
          </a:prstGeom>
        </p:spPr>
      </p:pic>
      <p:pic>
        <p:nvPicPr>
          <p:cNvPr id="10" name="Picture 9">
            <a:extLst>
              <a:ext uri="{FF2B5EF4-FFF2-40B4-BE49-F238E27FC236}">
                <a16:creationId xmlns:a16="http://schemas.microsoft.com/office/drawing/2014/main" xmlns="" id="{A4A68283-1FAB-4A80-B42B-043DB8F63137}"/>
              </a:ext>
            </a:extLst>
          </p:cNvPr>
          <p:cNvPicPr>
            <a:picLocks noChangeAspect="1"/>
          </p:cNvPicPr>
          <p:nvPr/>
        </p:nvPicPr>
        <p:blipFill>
          <a:blip r:embed="rId4"/>
          <a:stretch>
            <a:fillRect/>
          </a:stretch>
        </p:blipFill>
        <p:spPr>
          <a:xfrm>
            <a:off x="228600" y="3886200"/>
            <a:ext cx="6300146" cy="296485"/>
          </a:xfrm>
          <a:prstGeom prst="rect">
            <a:avLst/>
          </a:prstGeom>
        </p:spPr>
      </p:pic>
      <p:pic>
        <p:nvPicPr>
          <p:cNvPr id="11" name="Picture 10">
            <a:extLst>
              <a:ext uri="{FF2B5EF4-FFF2-40B4-BE49-F238E27FC236}">
                <a16:creationId xmlns:a16="http://schemas.microsoft.com/office/drawing/2014/main" xmlns="" id="{DFF2A210-9376-496C-B99D-AAC049214571}"/>
              </a:ext>
            </a:extLst>
          </p:cNvPr>
          <p:cNvPicPr>
            <a:picLocks noChangeAspect="1"/>
          </p:cNvPicPr>
          <p:nvPr/>
        </p:nvPicPr>
        <p:blipFill>
          <a:blip r:embed="rId5"/>
          <a:stretch>
            <a:fillRect/>
          </a:stretch>
        </p:blipFill>
        <p:spPr>
          <a:xfrm>
            <a:off x="6553200" y="3657600"/>
            <a:ext cx="2438400" cy="2750532"/>
          </a:xfrm>
          <a:prstGeom prst="rect">
            <a:avLst/>
          </a:prstGeom>
        </p:spPr>
      </p:pic>
      <p:sp>
        <p:nvSpPr>
          <p:cNvPr id="12" name="Rectangle 11">
            <a:extLst>
              <a:ext uri="{FF2B5EF4-FFF2-40B4-BE49-F238E27FC236}">
                <a16:creationId xmlns:a16="http://schemas.microsoft.com/office/drawing/2014/main" xmlns="" id="{60AF06B3-9C5F-44A2-92C8-9461F5FC88BB}"/>
              </a:ext>
            </a:extLst>
          </p:cNvPr>
          <p:cNvSpPr/>
          <p:nvPr/>
        </p:nvSpPr>
        <p:spPr>
          <a:xfrm>
            <a:off x="304800" y="4209871"/>
            <a:ext cx="5791200" cy="1477328"/>
          </a:xfrm>
          <a:prstGeom prst="rect">
            <a:avLst/>
          </a:prstGeom>
        </p:spPr>
        <p:txBody>
          <a:bodyPr wrap="square">
            <a:spAutoFit/>
          </a:bodyPr>
          <a:lstStyle/>
          <a:p>
            <a:r>
              <a:rPr lang="en-US" dirty="0"/>
              <a:t>The vector d′ o′ represents the balanced couple. Since the balanced couple is proportional to 0.04 </a:t>
            </a:r>
            <a:r>
              <a:rPr lang="en-US" i="1" dirty="0"/>
              <a:t>m</a:t>
            </a:r>
            <a:r>
              <a:rPr lang="en-US" i="1" baseline="-25000" dirty="0"/>
              <a:t>Y</a:t>
            </a:r>
            <a:r>
              <a:rPr lang="en-US" dirty="0"/>
              <a:t>, therefore by measurement, </a:t>
            </a:r>
          </a:p>
          <a:p>
            <a:r>
              <a:rPr lang="en-US" dirty="0"/>
              <a:t>0.04 </a:t>
            </a:r>
            <a:r>
              <a:rPr lang="en-US" i="1" dirty="0"/>
              <a:t>m</a:t>
            </a:r>
            <a:r>
              <a:rPr lang="en-US" i="1" baseline="-25000" dirty="0"/>
              <a:t>Y</a:t>
            </a:r>
            <a:r>
              <a:rPr lang="en-US" dirty="0"/>
              <a:t> = vector d′ o′ = 7.3 kg-m2 </a:t>
            </a:r>
          </a:p>
          <a:p>
            <a:r>
              <a:rPr lang="en-US" dirty="0"/>
              <a:t>or </a:t>
            </a:r>
            <a:r>
              <a:rPr lang="en-US" i="1" dirty="0"/>
              <a:t>m</a:t>
            </a:r>
            <a:r>
              <a:rPr lang="en-US" i="1" baseline="-25000" dirty="0"/>
              <a:t>Y</a:t>
            </a:r>
            <a:r>
              <a:rPr lang="en-US" dirty="0"/>
              <a:t> = 182.5 kg</a:t>
            </a:r>
            <a:r>
              <a:rPr lang="en-US" i="1" dirty="0">
                <a:solidFill>
                  <a:srgbClr val="FF0000"/>
                </a:solidFill>
              </a:rPr>
              <a:t> Ans</a:t>
            </a:r>
            <a:r>
              <a:rPr lang="en-US" dirty="0"/>
              <a:t>.</a:t>
            </a:r>
          </a:p>
        </p:txBody>
      </p:sp>
    </p:spTree>
    <p:extLst>
      <p:ext uri="{BB962C8B-B14F-4D97-AF65-F5344CB8AC3E}">
        <p14:creationId xmlns:p14="http://schemas.microsoft.com/office/powerpoint/2010/main" val="51213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i="1" baseline="-250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26</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FF2A210-9376-496C-B99D-AAC049214571}"/>
              </a:ext>
            </a:extLst>
          </p:cNvPr>
          <p:cNvPicPr>
            <a:picLocks noChangeAspect="1"/>
          </p:cNvPicPr>
          <p:nvPr/>
        </p:nvPicPr>
        <p:blipFill>
          <a:blip r:embed="rId3"/>
          <a:stretch>
            <a:fillRect/>
          </a:stretch>
        </p:blipFill>
        <p:spPr>
          <a:xfrm>
            <a:off x="4648200" y="2050068"/>
            <a:ext cx="2438400" cy="2750532"/>
          </a:xfrm>
          <a:prstGeom prst="rect">
            <a:avLst/>
          </a:prstGeom>
        </p:spPr>
      </p:pic>
      <p:sp>
        <p:nvSpPr>
          <p:cNvPr id="7" name="Rectangle 6">
            <a:extLst>
              <a:ext uri="{FF2B5EF4-FFF2-40B4-BE49-F238E27FC236}">
                <a16:creationId xmlns:a16="http://schemas.microsoft.com/office/drawing/2014/main" xmlns="" id="{D2B0F1FF-005D-445C-A845-4CB467410CAC}"/>
              </a:ext>
            </a:extLst>
          </p:cNvPr>
          <p:cNvSpPr/>
          <p:nvPr/>
        </p:nvSpPr>
        <p:spPr>
          <a:xfrm>
            <a:off x="228600" y="990600"/>
            <a:ext cx="8763000" cy="923330"/>
          </a:xfrm>
          <a:prstGeom prst="rect">
            <a:avLst/>
          </a:prstGeom>
        </p:spPr>
        <p:txBody>
          <a:bodyPr wrap="square">
            <a:spAutoFit/>
          </a:bodyPr>
          <a:lstStyle/>
          <a:p>
            <a:r>
              <a:rPr lang="en-US" dirty="0"/>
              <a:t>The angular position of the mass </a:t>
            </a:r>
            <a:r>
              <a:rPr lang="en-US" i="1" dirty="0"/>
              <a:t>m</a:t>
            </a:r>
            <a:r>
              <a:rPr lang="en-US" i="1" baseline="-25000" dirty="0"/>
              <a:t>Y</a:t>
            </a:r>
            <a:r>
              <a:rPr lang="en-US" dirty="0"/>
              <a:t> is obtained by drawing </a:t>
            </a:r>
            <a:r>
              <a:rPr lang="en-US" i="1" dirty="0" err="1"/>
              <a:t>OmY</a:t>
            </a:r>
            <a:r>
              <a:rPr lang="en-US" dirty="0"/>
              <a:t> in Fig.(b), parallel to vector d′ o′ . By measurement, the angular position of </a:t>
            </a:r>
            <a:r>
              <a:rPr lang="en-US" i="1" dirty="0"/>
              <a:t>m</a:t>
            </a:r>
            <a:r>
              <a:rPr lang="en-US" i="1" baseline="-25000" dirty="0"/>
              <a:t>Y</a:t>
            </a:r>
            <a:r>
              <a:rPr lang="en-US" dirty="0"/>
              <a:t> is </a:t>
            </a:r>
            <a:r>
              <a:rPr lang="en-US" i="1" dirty="0" err="1"/>
              <a:t>θ</a:t>
            </a:r>
            <a:r>
              <a:rPr lang="en-US" i="1" baseline="-25000" dirty="0" err="1"/>
              <a:t>Y</a:t>
            </a:r>
            <a:r>
              <a:rPr lang="en-US" dirty="0"/>
              <a:t> = 12° in the clockwise direction from mass m</a:t>
            </a:r>
            <a:r>
              <a:rPr lang="en-US" i="1" baseline="-25000" dirty="0"/>
              <a:t>A</a:t>
            </a:r>
            <a:r>
              <a:rPr lang="en-US" dirty="0"/>
              <a:t> (i.e. 200 kg ). Ans.</a:t>
            </a:r>
          </a:p>
        </p:txBody>
      </p:sp>
      <p:grpSp>
        <p:nvGrpSpPr>
          <p:cNvPr id="14" name="Group 13">
            <a:extLst>
              <a:ext uri="{FF2B5EF4-FFF2-40B4-BE49-F238E27FC236}">
                <a16:creationId xmlns:a16="http://schemas.microsoft.com/office/drawing/2014/main" xmlns="" id="{C36906AB-9A61-4471-98E8-89087ACC90C6}"/>
              </a:ext>
            </a:extLst>
          </p:cNvPr>
          <p:cNvGrpSpPr/>
          <p:nvPr/>
        </p:nvGrpSpPr>
        <p:grpSpPr>
          <a:xfrm>
            <a:off x="1650444" y="2126268"/>
            <a:ext cx="2921556" cy="2614863"/>
            <a:chOff x="3098244" y="1828800"/>
            <a:chExt cx="2921556" cy="2614863"/>
          </a:xfrm>
        </p:grpSpPr>
        <p:pic>
          <p:nvPicPr>
            <p:cNvPr id="9" name="Picture 8">
              <a:extLst>
                <a:ext uri="{FF2B5EF4-FFF2-40B4-BE49-F238E27FC236}">
                  <a16:creationId xmlns:a16="http://schemas.microsoft.com/office/drawing/2014/main" xmlns="" id="{9F2F8BE3-DBA6-4B88-90AE-2F1C7EF74162}"/>
                </a:ext>
              </a:extLst>
            </p:cNvPr>
            <p:cNvPicPr>
              <a:picLocks noChangeAspect="1"/>
            </p:cNvPicPr>
            <p:nvPr/>
          </p:nvPicPr>
          <p:blipFill>
            <a:blip r:embed="rId4"/>
            <a:stretch>
              <a:fillRect/>
            </a:stretch>
          </p:blipFill>
          <p:spPr>
            <a:xfrm>
              <a:off x="3098244" y="1828800"/>
              <a:ext cx="2921556" cy="2614863"/>
            </a:xfrm>
            <a:prstGeom prst="rect">
              <a:avLst/>
            </a:prstGeom>
          </p:spPr>
        </p:pic>
        <p:sp>
          <p:nvSpPr>
            <p:cNvPr id="13" name="TextBox 12">
              <a:extLst>
                <a:ext uri="{FF2B5EF4-FFF2-40B4-BE49-F238E27FC236}">
                  <a16:creationId xmlns:a16="http://schemas.microsoft.com/office/drawing/2014/main" xmlns="" id="{996E3FE0-0C48-4F46-A9E8-C0F0BC8244A7}"/>
                </a:ext>
              </a:extLst>
            </p:cNvPr>
            <p:cNvSpPr txBox="1"/>
            <p:nvPr/>
          </p:nvSpPr>
          <p:spPr>
            <a:xfrm>
              <a:off x="3098244" y="3897868"/>
              <a:ext cx="635556" cy="2931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05299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152400" y="762000"/>
            <a:ext cx="8534400" cy="5715000"/>
          </a:xfrm>
        </p:spPr>
        <p:txBody>
          <a:bodyPr>
            <a:noAutofit/>
          </a:bodyPr>
          <a:lstStyle/>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i="1" baseline="-250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27</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C36906AB-9A61-4471-98E8-89087ACC90C6}"/>
              </a:ext>
            </a:extLst>
          </p:cNvPr>
          <p:cNvGrpSpPr/>
          <p:nvPr/>
        </p:nvGrpSpPr>
        <p:grpSpPr>
          <a:xfrm>
            <a:off x="1650444" y="3497868"/>
            <a:ext cx="2921556" cy="2614863"/>
            <a:chOff x="3098244" y="1828800"/>
            <a:chExt cx="2921556" cy="2614863"/>
          </a:xfrm>
        </p:grpSpPr>
        <p:pic>
          <p:nvPicPr>
            <p:cNvPr id="9" name="Picture 8">
              <a:extLst>
                <a:ext uri="{FF2B5EF4-FFF2-40B4-BE49-F238E27FC236}">
                  <a16:creationId xmlns:a16="http://schemas.microsoft.com/office/drawing/2014/main" xmlns="" id="{9F2F8BE3-DBA6-4B88-90AE-2F1C7EF74162}"/>
                </a:ext>
              </a:extLst>
            </p:cNvPr>
            <p:cNvPicPr>
              <a:picLocks noChangeAspect="1"/>
            </p:cNvPicPr>
            <p:nvPr/>
          </p:nvPicPr>
          <p:blipFill>
            <a:blip r:embed="rId3"/>
            <a:stretch>
              <a:fillRect/>
            </a:stretch>
          </p:blipFill>
          <p:spPr>
            <a:xfrm>
              <a:off x="3098244" y="1828800"/>
              <a:ext cx="2921556" cy="2614863"/>
            </a:xfrm>
            <a:prstGeom prst="rect">
              <a:avLst/>
            </a:prstGeom>
          </p:spPr>
        </p:pic>
        <p:sp>
          <p:nvSpPr>
            <p:cNvPr id="13" name="TextBox 12">
              <a:extLst>
                <a:ext uri="{FF2B5EF4-FFF2-40B4-BE49-F238E27FC236}">
                  <a16:creationId xmlns:a16="http://schemas.microsoft.com/office/drawing/2014/main" xmlns="" id="{996E3FE0-0C48-4F46-A9E8-C0F0BC8244A7}"/>
                </a:ext>
              </a:extLst>
            </p:cNvPr>
            <p:cNvSpPr txBox="1"/>
            <p:nvPr/>
          </p:nvSpPr>
          <p:spPr>
            <a:xfrm>
              <a:off x="3098244" y="3897868"/>
              <a:ext cx="635556" cy="293132"/>
            </a:xfrm>
            <a:prstGeom prst="rect">
              <a:avLst/>
            </a:prstGeom>
            <a:solidFill>
              <a:schemeClr val="bg1"/>
            </a:solidFill>
          </p:spPr>
          <p:txBody>
            <a:bodyPr wrap="square" rtlCol="0">
              <a:spAutoFit/>
            </a:bodyPr>
            <a:lstStyle/>
            <a:p>
              <a:endParaRPr lang="en-US" dirty="0"/>
            </a:p>
          </p:txBody>
        </p:sp>
      </p:grpSp>
      <p:pic>
        <p:nvPicPr>
          <p:cNvPr id="10" name="Picture 9">
            <a:extLst>
              <a:ext uri="{FF2B5EF4-FFF2-40B4-BE49-F238E27FC236}">
                <a16:creationId xmlns:a16="http://schemas.microsoft.com/office/drawing/2014/main" xmlns="" id="{0F18786B-1F60-4EC4-A679-0C535178B628}"/>
              </a:ext>
            </a:extLst>
          </p:cNvPr>
          <p:cNvPicPr>
            <a:picLocks noChangeAspect="1"/>
          </p:cNvPicPr>
          <p:nvPr/>
        </p:nvPicPr>
        <p:blipFill>
          <a:blip r:embed="rId4"/>
          <a:stretch>
            <a:fillRect/>
          </a:stretch>
        </p:blipFill>
        <p:spPr>
          <a:xfrm>
            <a:off x="5334000" y="3404937"/>
            <a:ext cx="2012648" cy="2614863"/>
          </a:xfrm>
          <a:prstGeom prst="rect">
            <a:avLst/>
          </a:prstGeom>
        </p:spPr>
      </p:pic>
      <p:grpSp>
        <p:nvGrpSpPr>
          <p:cNvPr id="20" name="Group 19">
            <a:extLst>
              <a:ext uri="{FF2B5EF4-FFF2-40B4-BE49-F238E27FC236}">
                <a16:creationId xmlns:a16="http://schemas.microsoft.com/office/drawing/2014/main" xmlns="" id="{6B33722E-96A9-41E1-BDD4-EDD02D8D4F5F}"/>
              </a:ext>
            </a:extLst>
          </p:cNvPr>
          <p:cNvGrpSpPr/>
          <p:nvPr/>
        </p:nvGrpSpPr>
        <p:grpSpPr>
          <a:xfrm>
            <a:off x="381000" y="838200"/>
            <a:ext cx="8305800" cy="2240695"/>
            <a:chOff x="381000" y="838200"/>
            <a:chExt cx="8305800" cy="2240695"/>
          </a:xfrm>
        </p:grpSpPr>
        <p:pic>
          <p:nvPicPr>
            <p:cNvPr id="6" name="Picture 5">
              <a:extLst>
                <a:ext uri="{FF2B5EF4-FFF2-40B4-BE49-F238E27FC236}">
                  <a16:creationId xmlns:a16="http://schemas.microsoft.com/office/drawing/2014/main" xmlns="" id="{DE67A84F-BDDF-47DE-B2FF-90669DAD36E6}"/>
                </a:ext>
              </a:extLst>
            </p:cNvPr>
            <p:cNvPicPr>
              <a:picLocks noChangeAspect="1"/>
            </p:cNvPicPr>
            <p:nvPr/>
          </p:nvPicPr>
          <p:blipFill>
            <a:blip r:embed="rId5"/>
            <a:stretch>
              <a:fillRect/>
            </a:stretch>
          </p:blipFill>
          <p:spPr>
            <a:xfrm>
              <a:off x="381000" y="838200"/>
              <a:ext cx="8305800" cy="2240695"/>
            </a:xfrm>
            <a:prstGeom prst="rect">
              <a:avLst/>
            </a:prstGeom>
          </p:spPr>
        </p:pic>
        <p:sp>
          <p:nvSpPr>
            <p:cNvPr id="12" name="TextBox 11">
              <a:extLst>
                <a:ext uri="{FF2B5EF4-FFF2-40B4-BE49-F238E27FC236}">
                  <a16:creationId xmlns:a16="http://schemas.microsoft.com/office/drawing/2014/main" xmlns="" id="{7E1A9AC4-50C3-4E0D-96ED-75CCDBF0472D}"/>
                </a:ext>
              </a:extLst>
            </p:cNvPr>
            <p:cNvSpPr txBox="1"/>
            <p:nvPr/>
          </p:nvSpPr>
          <p:spPr>
            <a:xfrm>
              <a:off x="7086600" y="2091719"/>
              <a:ext cx="457200" cy="369332"/>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xmlns="" id="{780A9099-36C2-4783-A3E3-6878D85BE875}"/>
                </a:ext>
              </a:extLst>
            </p:cNvPr>
            <p:cNvSpPr txBox="1"/>
            <p:nvPr/>
          </p:nvSpPr>
          <p:spPr>
            <a:xfrm>
              <a:off x="1066800" y="1073615"/>
              <a:ext cx="457200" cy="369332"/>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xmlns="" id="{CB3BF2C9-E9FC-4760-A60E-FC507834B4CF}"/>
                </a:ext>
              </a:extLst>
            </p:cNvPr>
            <p:cNvSpPr txBox="1"/>
            <p:nvPr/>
          </p:nvSpPr>
          <p:spPr>
            <a:xfrm>
              <a:off x="6137031" y="849870"/>
              <a:ext cx="304800" cy="223746"/>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45741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7737528" cy="5410200"/>
          </a:xfrm>
        </p:spPr>
        <p:txBody>
          <a:bodyPr>
            <a:noAutofit/>
          </a:bodyPr>
          <a:lstStyle/>
          <a:p>
            <a:pPr algn="just"/>
            <a:endParaRPr lang="en-US" sz="2000" i="1" dirty="0">
              <a:solidFill>
                <a:schemeClr val="tx2"/>
              </a:solidFill>
            </a:endParaRPr>
          </a:p>
          <a:p>
            <a:pPr algn="just"/>
            <a:endParaRPr lang="en-US" sz="2000" i="1" dirty="0">
              <a:solidFill>
                <a:schemeClr val="tx2"/>
              </a:solidFill>
            </a:endParaRPr>
          </a:p>
          <a:p>
            <a:pPr algn="just"/>
            <a:endParaRPr lang="en-US" sz="2000" i="1" dirty="0">
              <a:solidFill>
                <a:schemeClr val="tx2"/>
              </a:solidFill>
            </a:endParaRPr>
          </a:p>
          <a:p>
            <a:pPr algn="just"/>
            <a:endParaRPr lang="en-US" sz="2000" i="1" dirty="0">
              <a:solidFill>
                <a:schemeClr val="tx2"/>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3</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2543174" cy="15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3276600"/>
            <a:ext cx="866453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57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8229600" cy="5410200"/>
          </a:xfrm>
        </p:spPr>
        <p:txBody>
          <a:bodyPr>
            <a:noAutofit/>
          </a:bodyPr>
          <a:lstStyle/>
          <a:p>
            <a:pPr algn="just"/>
            <a:r>
              <a:rPr lang="en-US" sz="1800" dirty="0">
                <a:solidFill>
                  <a:schemeClr val="tx1"/>
                </a:solidFill>
              </a:rPr>
              <a:t>In order to put the system in complete balance, two balancing masses are placed in two different planes, parallel to the plane of rotation of the disturbing mass, in such a way that they satisfy the following two conditions of equilibrium.</a:t>
            </a:r>
          </a:p>
          <a:p>
            <a:pPr marL="457200" indent="-457200" algn="just">
              <a:buFont typeface="+mj-lt"/>
              <a:buAutoNum type="arabicPeriod"/>
            </a:pPr>
            <a:r>
              <a:rPr lang="en-US" sz="1800" dirty="0">
                <a:solidFill>
                  <a:schemeClr val="tx1"/>
                </a:solidFill>
              </a:rPr>
              <a:t>The net dynamic force acting on the shaft is equal to zero. This requires that the line of action of three centrifugal forces must be the same. In other words, the centre of the masses of the system must lie on the axis of rotation. This is the condition for static balancing.</a:t>
            </a:r>
          </a:p>
          <a:p>
            <a:pPr marL="457200" indent="-457200" algn="just">
              <a:buFont typeface="+mj-lt"/>
              <a:buAutoNum type="arabicPeriod"/>
            </a:pPr>
            <a:r>
              <a:rPr lang="en-US" sz="1800" dirty="0">
                <a:solidFill>
                  <a:schemeClr val="tx1"/>
                </a:solidFill>
              </a:rPr>
              <a:t>The net couple due to the dynamic forces acting on the shaft is equal to zero. In other words, the algebraic sum of the moments about any point in the plane must be zero.</a:t>
            </a:r>
          </a:p>
          <a:p>
            <a:pPr algn="just"/>
            <a:r>
              <a:rPr lang="en-US" sz="1800" dirty="0">
                <a:solidFill>
                  <a:schemeClr val="tx1"/>
                </a:solidFill>
              </a:rPr>
              <a:t>The conditions (1) and (2) together give dynamic balancing. The following two possibilities may arise while attaching the two balancing masses :</a:t>
            </a:r>
          </a:p>
          <a:p>
            <a:pPr marL="342900" indent="-342900" algn="just">
              <a:buFont typeface="+mj-lt"/>
              <a:buAutoNum type="arabicPeriod"/>
            </a:pPr>
            <a:r>
              <a:rPr lang="en-US" sz="1800" dirty="0">
                <a:solidFill>
                  <a:schemeClr val="tx1"/>
                </a:solidFill>
              </a:rPr>
              <a:t>The plane of the disturbing mass may be in between the planes of the two balancing masses, and </a:t>
            </a:r>
          </a:p>
          <a:p>
            <a:pPr marL="342900" indent="-342900" algn="just">
              <a:buFont typeface="+mj-lt"/>
              <a:buAutoNum type="arabicPeriod"/>
            </a:pPr>
            <a:r>
              <a:rPr lang="en-US" sz="1800" dirty="0">
                <a:solidFill>
                  <a:schemeClr val="tx1"/>
                </a:solidFill>
              </a:rPr>
              <a:t>The plane of the disturbing mass may lie on the left or right of the two planes containing the balancing masses.</a:t>
            </a:r>
          </a:p>
          <a:p>
            <a:pPr algn="just"/>
            <a:endParaRPr lang="en-US" sz="2000" i="1" dirty="0">
              <a:solidFill>
                <a:schemeClr val="tx2"/>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4</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91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8229600" cy="5410200"/>
          </a:xfrm>
        </p:spPr>
        <p:txBody>
          <a:bodyPr>
            <a:noAutofit/>
          </a:bodyPr>
          <a:lstStyle/>
          <a:p>
            <a:pPr marL="457200" indent="-457200" algn="just">
              <a:buFont typeface="+mj-lt"/>
              <a:buAutoNum type="arabicPeriod"/>
            </a:pPr>
            <a:r>
              <a:rPr lang="en-US" sz="1800" i="1" dirty="0">
                <a:solidFill>
                  <a:schemeClr val="tx2"/>
                </a:solidFill>
              </a:rPr>
              <a:t>When the plane of the disturbing mass is between the planes of the two balancing masses</a:t>
            </a: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r>
              <a:rPr lang="en-US" sz="1800" dirty="0">
                <a:solidFill>
                  <a:schemeClr val="tx1"/>
                </a:solidFill>
              </a:rPr>
              <a:t>Consider a disturbing mass m lying in a plane A to be balanced by two rotating masses m</a:t>
            </a:r>
            <a:r>
              <a:rPr lang="en-US" sz="1800" baseline="-25000" dirty="0">
                <a:solidFill>
                  <a:schemeClr val="tx1"/>
                </a:solidFill>
              </a:rPr>
              <a:t>1</a:t>
            </a:r>
            <a:r>
              <a:rPr lang="en-US" sz="1800" dirty="0">
                <a:solidFill>
                  <a:schemeClr val="tx1"/>
                </a:solidFill>
              </a:rPr>
              <a:t> and m</a:t>
            </a:r>
            <a:r>
              <a:rPr lang="en-US" sz="1800" baseline="-25000" dirty="0">
                <a:solidFill>
                  <a:schemeClr val="tx1"/>
                </a:solidFill>
              </a:rPr>
              <a:t>2</a:t>
            </a:r>
            <a:r>
              <a:rPr lang="en-US" sz="1800" dirty="0">
                <a:solidFill>
                  <a:schemeClr val="tx1"/>
                </a:solidFill>
              </a:rPr>
              <a:t> lying in two different planes L and M as shown in </a:t>
            </a:r>
            <a:r>
              <a:rPr lang="en-US" sz="1800" dirty="0" err="1">
                <a:solidFill>
                  <a:schemeClr val="tx1"/>
                </a:solidFill>
              </a:rPr>
              <a:t>Fig.a</a:t>
            </a:r>
            <a:r>
              <a:rPr lang="en-US" sz="1800" dirty="0">
                <a:solidFill>
                  <a:schemeClr val="tx1"/>
                </a:solidFill>
              </a:rPr>
              <a:t>. Let r, r</a:t>
            </a:r>
            <a:r>
              <a:rPr lang="en-US" sz="1800" baseline="-25000" dirty="0">
                <a:solidFill>
                  <a:schemeClr val="tx1"/>
                </a:solidFill>
              </a:rPr>
              <a:t>1</a:t>
            </a:r>
            <a:r>
              <a:rPr lang="en-US" sz="1800" dirty="0">
                <a:solidFill>
                  <a:schemeClr val="tx1"/>
                </a:solidFill>
              </a:rPr>
              <a:t> and r</a:t>
            </a:r>
            <a:r>
              <a:rPr lang="en-US" sz="1800" baseline="-25000" dirty="0">
                <a:solidFill>
                  <a:schemeClr val="tx1"/>
                </a:solidFill>
              </a:rPr>
              <a:t>2</a:t>
            </a:r>
            <a:r>
              <a:rPr lang="en-US" sz="1800" dirty="0">
                <a:solidFill>
                  <a:schemeClr val="tx1"/>
                </a:solidFill>
              </a:rPr>
              <a:t> be the radii of rotation of the masses in planes A, L and M respectively.</a:t>
            </a: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5</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C547B65-1561-48B8-BD2B-F4A8878A584C}"/>
              </a:ext>
            </a:extLst>
          </p:cNvPr>
          <p:cNvGrpSpPr/>
          <p:nvPr/>
        </p:nvGrpSpPr>
        <p:grpSpPr>
          <a:xfrm>
            <a:off x="3429000" y="1219200"/>
            <a:ext cx="1735859" cy="1690490"/>
            <a:chOff x="3429000" y="1524000"/>
            <a:chExt cx="1735859" cy="1690490"/>
          </a:xfrm>
        </p:grpSpPr>
        <p:pic>
          <p:nvPicPr>
            <p:cNvPr id="6" name="Picture 5">
              <a:extLst>
                <a:ext uri="{FF2B5EF4-FFF2-40B4-BE49-F238E27FC236}">
                  <a16:creationId xmlns:a16="http://schemas.microsoft.com/office/drawing/2014/main" xmlns="" id="{CC0F0C0C-B9A1-4DF8-8039-D33B74CC16A8}"/>
                </a:ext>
              </a:extLst>
            </p:cNvPr>
            <p:cNvPicPr>
              <a:picLocks noChangeAspect="1"/>
            </p:cNvPicPr>
            <p:nvPr/>
          </p:nvPicPr>
          <p:blipFill>
            <a:blip r:embed="rId3"/>
            <a:stretch>
              <a:fillRect/>
            </a:stretch>
          </p:blipFill>
          <p:spPr>
            <a:xfrm>
              <a:off x="3429000" y="1524000"/>
              <a:ext cx="1735859" cy="1690490"/>
            </a:xfrm>
            <a:prstGeom prst="rect">
              <a:avLst/>
            </a:prstGeom>
          </p:spPr>
        </p:pic>
        <p:sp>
          <p:nvSpPr>
            <p:cNvPr id="7" name="TextBox 6">
              <a:extLst>
                <a:ext uri="{FF2B5EF4-FFF2-40B4-BE49-F238E27FC236}">
                  <a16:creationId xmlns:a16="http://schemas.microsoft.com/office/drawing/2014/main" xmlns="" id="{5A30F6A4-CE0E-4E04-9D0F-29FC31177B7F}"/>
                </a:ext>
              </a:extLst>
            </p:cNvPr>
            <p:cNvSpPr txBox="1"/>
            <p:nvPr/>
          </p:nvSpPr>
          <p:spPr>
            <a:xfrm>
              <a:off x="4463469" y="2754868"/>
              <a:ext cx="413331" cy="369332"/>
            </a:xfrm>
            <a:prstGeom prst="rect">
              <a:avLst/>
            </a:prstGeom>
            <a:noFill/>
          </p:spPr>
          <p:txBody>
            <a:bodyPr wrap="square" rtlCol="0">
              <a:spAutoFit/>
            </a:bodyPr>
            <a:lstStyle/>
            <a:p>
              <a:r>
                <a:rPr lang="en-US" dirty="0"/>
                <a:t>a</a:t>
              </a:r>
            </a:p>
          </p:txBody>
        </p:sp>
      </p:grpSp>
      <p:pic>
        <p:nvPicPr>
          <p:cNvPr id="10" name="Picture 9">
            <a:extLst>
              <a:ext uri="{FF2B5EF4-FFF2-40B4-BE49-F238E27FC236}">
                <a16:creationId xmlns:a16="http://schemas.microsoft.com/office/drawing/2014/main" xmlns="" id="{7BD6FBBE-4DA0-4996-83C2-29CF0B62A53F}"/>
              </a:ext>
            </a:extLst>
          </p:cNvPr>
          <p:cNvPicPr>
            <a:picLocks noChangeAspect="1"/>
          </p:cNvPicPr>
          <p:nvPr/>
        </p:nvPicPr>
        <p:blipFill>
          <a:blip r:embed="rId4"/>
          <a:stretch>
            <a:fillRect/>
          </a:stretch>
        </p:blipFill>
        <p:spPr>
          <a:xfrm>
            <a:off x="1134629" y="4648200"/>
            <a:ext cx="6324600" cy="876701"/>
          </a:xfrm>
          <a:prstGeom prst="rect">
            <a:avLst/>
          </a:prstGeom>
        </p:spPr>
      </p:pic>
    </p:spTree>
    <p:extLst>
      <p:ext uri="{BB962C8B-B14F-4D97-AF65-F5344CB8AC3E}">
        <p14:creationId xmlns:p14="http://schemas.microsoft.com/office/powerpoint/2010/main" val="168760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8229600" cy="5410200"/>
          </a:xfrm>
        </p:spPr>
        <p:txBody>
          <a:bodyPr>
            <a:noAutofit/>
          </a:bodyPr>
          <a:lstStyle/>
          <a:p>
            <a:pPr algn="just"/>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6</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C547B65-1561-48B8-BD2B-F4A8878A584C}"/>
              </a:ext>
            </a:extLst>
          </p:cNvPr>
          <p:cNvGrpSpPr/>
          <p:nvPr/>
        </p:nvGrpSpPr>
        <p:grpSpPr>
          <a:xfrm>
            <a:off x="3429000" y="1219200"/>
            <a:ext cx="1735859" cy="1690490"/>
            <a:chOff x="3429000" y="1524000"/>
            <a:chExt cx="1735859" cy="1690490"/>
          </a:xfrm>
        </p:grpSpPr>
        <p:pic>
          <p:nvPicPr>
            <p:cNvPr id="6" name="Picture 5">
              <a:extLst>
                <a:ext uri="{FF2B5EF4-FFF2-40B4-BE49-F238E27FC236}">
                  <a16:creationId xmlns:a16="http://schemas.microsoft.com/office/drawing/2014/main" xmlns="" id="{CC0F0C0C-B9A1-4DF8-8039-D33B74CC16A8}"/>
                </a:ext>
              </a:extLst>
            </p:cNvPr>
            <p:cNvPicPr>
              <a:picLocks noChangeAspect="1"/>
            </p:cNvPicPr>
            <p:nvPr/>
          </p:nvPicPr>
          <p:blipFill>
            <a:blip r:embed="rId3"/>
            <a:stretch>
              <a:fillRect/>
            </a:stretch>
          </p:blipFill>
          <p:spPr>
            <a:xfrm>
              <a:off x="3429000" y="1524000"/>
              <a:ext cx="1735859" cy="1690490"/>
            </a:xfrm>
            <a:prstGeom prst="rect">
              <a:avLst/>
            </a:prstGeom>
          </p:spPr>
        </p:pic>
        <p:sp>
          <p:nvSpPr>
            <p:cNvPr id="7" name="TextBox 6">
              <a:extLst>
                <a:ext uri="{FF2B5EF4-FFF2-40B4-BE49-F238E27FC236}">
                  <a16:creationId xmlns:a16="http://schemas.microsoft.com/office/drawing/2014/main" xmlns="" id="{5A30F6A4-CE0E-4E04-9D0F-29FC31177B7F}"/>
                </a:ext>
              </a:extLst>
            </p:cNvPr>
            <p:cNvSpPr txBox="1"/>
            <p:nvPr/>
          </p:nvSpPr>
          <p:spPr>
            <a:xfrm>
              <a:off x="4463469" y="2754868"/>
              <a:ext cx="413331" cy="369332"/>
            </a:xfrm>
            <a:prstGeom prst="rect">
              <a:avLst/>
            </a:prstGeom>
            <a:noFill/>
          </p:spPr>
          <p:txBody>
            <a:bodyPr wrap="square" rtlCol="0">
              <a:spAutoFit/>
            </a:bodyPr>
            <a:lstStyle/>
            <a:p>
              <a:r>
                <a:rPr lang="en-US" dirty="0"/>
                <a:t>a</a:t>
              </a:r>
            </a:p>
          </p:txBody>
        </p:sp>
      </p:grpSp>
      <p:pic>
        <p:nvPicPr>
          <p:cNvPr id="12" name="Picture 11">
            <a:extLst>
              <a:ext uri="{FF2B5EF4-FFF2-40B4-BE49-F238E27FC236}">
                <a16:creationId xmlns:a16="http://schemas.microsoft.com/office/drawing/2014/main" xmlns="" id="{09C732B8-95EE-4025-A803-F89DB72F8E94}"/>
              </a:ext>
            </a:extLst>
          </p:cNvPr>
          <p:cNvPicPr>
            <a:picLocks noChangeAspect="1"/>
          </p:cNvPicPr>
          <p:nvPr/>
        </p:nvPicPr>
        <p:blipFill>
          <a:blip r:embed="rId4"/>
          <a:stretch>
            <a:fillRect/>
          </a:stretch>
        </p:blipFill>
        <p:spPr>
          <a:xfrm>
            <a:off x="304800" y="2895600"/>
            <a:ext cx="8305800" cy="3460750"/>
          </a:xfrm>
          <a:prstGeom prst="rect">
            <a:avLst/>
          </a:prstGeom>
        </p:spPr>
      </p:pic>
    </p:spTree>
    <p:extLst>
      <p:ext uri="{BB962C8B-B14F-4D97-AF65-F5344CB8AC3E}">
        <p14:creationId xmlns:p14="http://schemas.microsoft.com/office/powerpoint/2010/main" val="5190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533400" y="762000"/>
            <a:ext cx="8229600" cy="5410200"/>
          </a:xfrm>
        </p:spPr>
        <p:txBody>
          <a:bodyPr>
            <a:noAutofit/>
          </a:bodyPr>
          <a:lstStyle/>
          <a:p>
            <a:pPr algn="just"/>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7</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C547B65-1561-48B8-BD2B-F4A8878A584C}"/>
              </a:ext>
            </a:extLst>
          </p:cNvPr>
          <p:cNvGrpSpPr/>
          <p:nvPr/>
        </p:nvGrpSpPr>
        <p:grpSpPr>
          <a:xfrm>
            <a:off x="4283941" y="761999"/>
            <a:ext cx="2040659" cy="1919091"/>
            <a:chOff x="3429000" y="1524000"/>
            <a:chExt cx="1735859" cy="1690490"/>
          </a:xfrm>
        </p:grpSpPr>
        <p:pic>
          <p:nvPicPr>
            <p:cNvPr id="6" name="Picture 5">
              <a:extLst>
                <a:ext uri="{FF2B5EF4-FFF2-40B4-BE49-F238E27FC236}">
                  <a16:creationId xmlns:a16="http://schemas.microsoft.com/office/drawing/2014/main" xmlns="" id="{CC0F0C0C-B9A1-4DF8-8039-D33B74CC16A8}"/>
                </a:ext>
              </a:extLst>
            </p:cNvPr>
            <p:cNvPicPr>
              <a:picLocks noChangeAspect="1"/>
            </p:cNvPicPr>
            <p:nvPr/>
          </p:nvPicPr>
          <p:blipFill>
            <a:blip r:embed="rId3"/>
            <a:stretch>
              <a:fillRect/>
            </a:stretch>
          </p:blipFill>
          <p:spPr>
            <a:xfrm>
              <a:off x="3429000" y="1524000"/>
              <a:ext cx="1735859" cy="1690490"/>
            </a:xfrm>
            <a:prstGeom prst="rect">
              <a:avLst/>
            </a:prstGeom>
          </p:spPr>
        </p:pic>
        <p:sp>
          <p:nvSpPr>
            <p:cNvPr id="7" name="TextBox 6">
              <a:extLst>
                <a:ext uri="{FF2B5EF4-FFF2-40B4-BE49-F238E27FC236}">
                  <a16:creationId xmlns:a16="http://schemas.microsoft.com/office/drawing/2014/main" xmlns="" id="{5A30F6A4-CE0E-4E04-9D0F-29FC31177B7F}"/>
                </a:ext>
              </a:extLst>
            </p:cNvPr>
            <p:cNvSpPr txBox="1"/>
            <p:nvPr/>
          </p:nvSpPr>
          <p:spPr>
            <a:xfrm>
              <a:off x="4463469" y="2754868"/>
              <a:ext cx="413331" cy="369332"/>
            </a:xfrm>
            <a:prstGeom prst="rect">
              <a:avLst/>
            </a:prstGeom>
            <a:noFill/>
          </p:spPr>
          <p:txBody>
            <a:bodyPr wrap="square" rtlCol="0">
              <a:spAutoFit/>
            </a:bodyPr>
            <a:lstStyle/>
            <a:p>
              <a:r>
                <a:rPr lang="en-US" dirty="0"/>
                <a:t>a</a:t>
              </a:r>
            </a:p>
          </p:txBody>
        </p:sp>
      </p:grpSp>
      <p:pic>
        <p:nvPicPr>
          <p:cNvPr id="10" name="Picture 9">
            <a:extLst>
              <a:ext uri="{FF2B5EF4-FFF2-40B4-BE49-F238E27FC236}">
                <a16:creationId xmlns:a16="http://schemas.microsoft.com/office/drawing/2014/main" xmlns="" id="{BDFDB6A3-07CB-4E8C-8C63-3339F1C898F4}"/>
              </a:ext>
            </a:extLst>
          </p:cNvPr>
          <p:cNvPicPr>
            <a:picLocks noChangeAspect="1"/>
          </p:cNvPicPr>
          <p:nvPr/>
        </p:nvPicPr>
        <p:blipFill>
          <a:blip r:embed="rId4"/>
          <a:stretch>
            <a:fillRect/>
          </a:stretch>
        </p:blipFill>
        <p:spPr>
          <a:xfrm>
            <a:off x="457200" y="2825015"/>
            <a:ext cx="8153400" cy="3531335"/>
          </a:xfrm>
          <a:prstGeom prst="rect">
            <a:avLst/>
          </a:prstGeom>
        </p:spPr>
      </p:pic>
    </p:spTree>
    <p:extLst>
      <p:ext uri="{BB962C8B-B14F-4D97-AF65-F5344CB8AC3E}">
        <p14:creationId xmlns:p14="http://schemas.microsoft.com/office/powerpoint/2010/main" val="75675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228600" y="762000"/>
            <a:ext cx="8686800" cy="5410200"/>
          </a:xfrm>
        </p:spPr>
        <p:txBody>
          <a:bodyPr>
            <a:noAutofit/>
          </a:bodyPr>
          <a:lstStyle/>
          <a:p>
            <a:pPr marL="457200" indent="-457200" algn="just">
              <a:buFont typeface="+mj-lt"/>
              <a:buAutoNum type="arabicPeriod" startAt="2"/>
            </a:pPr>
            <a:r>
              <a:rPr lang="en-US" sz="1800" i="1" dirty="0">
                <a:solidFill>
                  <a:schemeClr val="tx2"/>
                </a:solidFill>
              </a:rPr>
              <a:t>When the plane of the disturbing mass lies on one end of the planes of the balancing masses</a:t>
            </a: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algn="just"/>
            <a:endParaRPr lang="en-US" sz="1800" i="1" dirty="0">
              <a:solidFill>
                <a:schemeClr val="tx2"/>
              </a:solidFill>
            </a:endParaRPr>
          </a:p>
          <a:p>
            <a:pPr algn="just"/>
            <a:r>
              <a:rPr lang="en-US" sz="1800" dirty="0">
                <a:solidFill>
                  <a:schemeClr val="tx1"/>
                </a:solidFill>
              </a:rPr>
              <a:t>In this case, the mass m lies in the plane A and the balancing masses lie in the planes L and M, as shown in </a:t>
            </a:r>
            <a:r>
              <a:rPr lang="en-US" sz="1800" dirty="0" err="1">
                <a:solidFill>
                  <a:schemeClr val="tx1"/>
                </a:solidFill>
              </a:rPr>
              <a:t>Fig.b</a:t>
            </a:r>
            <a:r>
              <a:rPr lang="en-US" sz="1800" dirty="0">
                <a:solidFill>
                  <a:schemeClr val="tx1"/>
                </a:solidFill>
              </a:rPr>
              <a:t>. As discussed above, the following conditions must be satisfied in order to balance the system, i.e.</a:t>
            </a:r>
          </a:p>
          <a:p>
            <a:pPr algn="just"/>
            <a:endParaRPr lang="en-US" sz="1800" dirty="0">
              <a:solidFill>
                <a:schemeClr val="tx1"/>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8</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504952B9-9677-43A4-A1CE-B212DF26674E}"/>
              </a:ext>
            </a:extLst>
          </p:cNvPr>
          <p:cNvGrpSpPr/>
          <p:nvPr/>
        </p:nvGrpSpPr>
        <p:grpSpPr>
          <a:xfrm>
            <a:off x="3733800" y="1143001"/>
            <a:ext cx="2286473" cy="1905446"/>
            <a:chOff x="3733800" y="1143001"/>
            <a:chExt cx="2286473" cy="1905446"/>
          </a:xfrm>
        </p:grpSpPr>
        <p:pic>
          <p:nvPicPr>
            <p:cNvPr id="11" name="Picture 10">
              <a:extLst>
                <a:ext uri="{FF2B5EF4-FFF2-40B4-BE49-F238E27FC236}">
                  <a16:creationId xmlns:a16="http://schemas.microsoft.com/office/drawing/2014/main" xmlns="" id="{848DC43D-BB4D-4D5C-AF3D-3E4A22874045}"/>
                </a:ext>
              </a:extLst>
            </p:cNvPr>
            <p:cNvPicPr>
              <a:picLocks noChangeAspect="1"/>
            </p:cNvPicPr>
            <p:nvPr/>
          </p:nvPicPr>
          <p:blipFill>
            <a:blip r:embed="rId3"/>
            <a:stretch>
              <a:fillRect/>
            </a:stretch>
          </p:blipFill>
          <p:spPr>
            <a:xfrm>
              <a:off x="3733800" y="1143001"/>
              <a:ext cx="2286473" cy="1905446"/>
            </a:xfrm>
            <a:prstGeom prst="rect">
              <a:avLst/>
            </a:prstGeom>
          </p:spPr>
        </p:pic>
        <p:sp>
          <p:nvSpPr>
            <p:cNvPr id="12" name="TextBox 11">
              <a:extLst>
                <a:ext uri="{FF2B5EF4-FFF2-40B4-BE49-F238E27FC236}">
                  <a16:creationId xmlns:a16="http://schemas.microsoft.com/office/drawing/2014/main" xmlns="" id="{3187C377-54E4-4A92-B978-C301468EBA6D}"/>
                </a:ext>
              </a:extLst>
            </p:cNvPr>
            <p:cNvSpPr txBox="1"/>
            <p:nvPr/>
          </p:nvSpPr>
          <p:spPr>
            <a:xfrm>
              <a:off x="5257800" y="2658333"/>
              <a:ext cx="306494" cy="369332"/>
            </a:xfrm>
            <a:prstGeom prst="rect">
              <a:avLst/>
            </a:prstGeom>
            <a:noFill/>
          </p:spPr>
          <p:txBody>
            <a:bodyPr wrap="none" rtlCol="0">
              <a:spAutoFit/>
            </a:bodyPr>
            <a:lstStyle/>
            <a:p>
              <a:r>
                <a:rPr lang="en-US" dirty="0"/>
                <a:t>b</a:t>
              </a:r>
            </a:p>
          </p:txBody>
        </p:sp>
      </p:grpSp>
      <p:pic>
        <p:nvPicPr>
          <p:cNvPr id="14" name="Picture 13">
            <a:extLst>
              <a:ext uri="{FF2B5EF4-FFF2-40B4-BE49-F238E27FC236}">
                <a16:creationId xmlns:a16="http://schemas.microsoft.com/office/drawing/2014/main" xmlns="" id="{F5E5BD54-92AF-420E-9F68-80A81894EA9C}"/>
              </a:ext>
            </a:extLst>
          </p:cNvPr>
          <p:cNvPicPr>
            <a:picLocks noChangeAspect="1"/>
          </p:cNvPicPr>
          <p:nvPr/>
        </p:nvPicPr>
        <p:blipFill>
          <a:blip r:embed="rId4"/>
          <a:stretch>
            <a:fillRect/>
          </a:stretch>
        </p:blipFill>
        <p:spPr>
          <a:xfrm>
            <a:off x="914400" y="3902557"/>
            <a:ext cx="7315200" cy="2571570"/>
          </a:xfrm>
          <a:prstGeom prst="rect">
            <a:avLst/>
          </a:prstGeom>
        </p:spPr>
      </p:pic>
    </p:spTree>
    <p:extLst>
      <p:ext uri="{BB962C8B-B14F-4D97-AF65-F5344CB8AC3E}">
        <p14:creationId xmlns:p14="http://schemas.microsoft.com/office/powerpoint/2010/main" val="205114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a:bodyPr>
          <a:lstStyle/>
          <a:p>
            <a:r>
              <a:rPr lang="en-US" sz="1800" i="1" dirty="0"/>
              <a:t>Theory of machines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228600" y="762000"/>
            <a:ext cx="8686800" cy="5410200"/>
          </a:xfrm>
        </p:spPr>
        <p:txBody>
          <a:bodyPr>
            <a:noAutofit/>
          </a:bodyPr>
          <a:lstStyle/>
          <a:p>
            <a:pPr algn="just"/>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startAt="2"/>
            </a:pPr>
            <a:endParaRPr lang="en-US" sz="1800" i="1" dirty="0">
              <a:solidFill>
                <a:schemeClr val="tx2"/>
              </a:solidFill>
            </a:endParaRPr>
          </a:p>
          <a:p>
            <a:pPr algn="just"/>
            <a:endParaRPr lang="en-US" sz="1800" i="1" dirty="0">
              <a:solidFill>
                <a:schemeClr val="tx2"/>
              </a:solidFill>
            </a:endParaRPr>
          </a:p>
          <a:p>
            <a:pPr algn="just"/>
            <a:endParaRPr lang="en-US" sz="1800" dirty="0">
              <a:solidFill>
                <a:schemeClr val="tx1"/>
              </a:solidFill>
            </a:endParaRPr>
          </a:p>
          <a:p>
            <a:pPr marL="457200" indent="-457200" algn="just">
              <a:buFont typeface="+mj-lt"/>
              <a:buAutoNum type="arabicPeriod" startAt="2"/>
            </a:pPr>
            <a:endParaRPr lang="en-US" sz="1800" i="1" dirty="0">
              <a:solidFill>
                <a:schemeClr val="tx2"/>
              </a:solidFill>
            </a:endParaRPr>
          </a:p>
          <a:p>
            <a:pPr marL="457200" indent="-457200" algn="just">
              <a:buFont typeface="+mj-lt"/>
              <a:buAutoNum type="arabicPeriod"/>
            </a:pPr>
            <a:endParaRPr lang="en-US" sz="1800" i="1" dirty="0">
              <a:solidFill>
                <a:schemeClr val="tx1"/>
              </a:solidFill>
            </a:endParaRPr>
          </a:p>
          <a:p>
            <a:pPr marL="457200" indent="-457200" algn="just">
              <a:buFont typeface="+mj-lt"/>
              <a:buAutoNum type="arabicPeriod"/>
            </a:pPr>
            <a:endParaRPr lang="en-US" sz="1800" i="1" dirty="0">
              <a:solidFill>
                <a:schemeClr val="tx1"/>
              </a:solidFill>
            </a:endParaRPr>
          </a:p>
          <a:p>
            <a:pPr algn="just"/>
            <a:endParaRPr lang="en-US" sz="1800" i="1" dirty="0">
              <a:solidFill>
                <a:schemeClr val="tx1"/>
              </a:solidFill>
            </a:endParaRPr>
          </a:p>
          <a:p>
            <a:pPr algn="just"/>
            <a:endParaRPr lang="en-US" sz="1800" dirty="0">
              <a:solidFill>
                <a:schemeClr val="tx1"/>
              </a:solidFill>
            </a:endParaRPr>
          </a:p>
          <a:p>
            <a:pPr algn="just"/>
            <a:endParaRPr lang="en-US" sz="2000" i="1" dirty="0">
              <a:solidFill>
                <a:srgbClr val="FF0000"/>
              </a:solidFill>
            </a:endParaRP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9</a:t>
            </a:fld>
            <a:endParaRPr lang="en-US"/>
          </a:p>
        </p:txBody>
      </p:sp>
      <p:sp>
        <p:nvSpPr>
          <p:cNvPr id="5" name="Date Placeholder 4"/>
          <p:cNvSpPr>
            <a:spLocks noGrp="1"/>
          </p:cNvSpPr>
          <p:nvPr>
            <p:ph type="dt" sz="half" idx="10"/>
          </p:nvPr>
        </p:nvSpPr>
        <p:spPr/>
        <p:txBody>
          <a:bodyPr/>
          <a:lstStyle/>
          <a:p>
            <a:fld id="{D0EF88A6-7085-4034-9183-7DDB7227ED7B}" type="datetime1">
              <a:rPr lang="en-US" smtClean="0"/>
              <a:t>1/1/2019</a:t>
            </a:fld>
            <a:endParaRPr lang="en-US" dirty="0"/>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504952B9-9677-43A4-A1CE-B212DF26674E}"/>
              </a:ext>
            </a:extLst>
          </p:cNvPr>
          <p:cNvGrpSpPr/>
          <p:nvPr/>
        </p:nvGrpSpPr>
        <p:grpSpPr>
          <a:xfrm>
            <a:off x="3810000" y="962590"/>
            <a:ext cx="2210273" cy="2161610"/>
            <a:chOff x="3733800" y="1143001"/>
            <a:chExt cx="2286473" cy="1905446"/>
          </a:xfrm>
        </p:grpSpPr>
        <p:pic>
          <p:nvPicPr>
            <p:cNvPr id="11" name="Picture 10">
              <a:extLst>
                <a:ext uri="{FF2B5EF4-FFF2-40B4-BE49-F238E27FC236}">
                  <a16:creationId xmlns:a16="http://schemas.microsoft.com/office/drawing/2014/main" xmlns="" id="{848DC43D-BB4D-4D5C-AF3D-3E4A22874045}"/>
                </a:ext>
              </a:extLst>
            </p:cNvPr>
            <p:cNvPicPr>
              <a:picLocks noChangeAspect="1"/>
            </p:cNvPicPr>
            <p:nvPr/>
          </p:nvPicPr>
          <p:blipFill>
            <a:blip r:embed="rId3"/>
            <a:stretch>
              <a:fillRect/>
            </a:stretch>
          </p:blipFill>
          <p:spPr>
            <a:xfrm>
              <a:off x="3733800" y="1143001"/>
              <a:ext cx="2286473" cy="1905446"/>
            </a:xfrm>
            <a:prstGeom prst="rect">
              <a:avLst/>
            </a:prstGeom>
          </p:spPr>
        </p:pic>
        <p:sp>
          <p:nvSpPr>
            <p:cNvPr id="12" name="TextBox 11">
              <a:extLst>
                <a:ext uri="{FF2B5EF4-FFF2-40B4-BE49-F238E27FC236}">
                  <a16:creationId xmlns:a16="http://schemas.microsoft.com/office/drawing/2014/main" xmlns="" id="{3187C377-54E4-4A92-B978-C301468EBA6D}"/>
                </a:ext>
              </a:extLst>
            </p:cNvPr>
            <p:cNvSpPr txBox="1"/>
            <p:nvPr/>
          </p:nvSpPr>
          <p:spPr>
            <a:xfrm>
              <a:off x="5257800" y="2658333"/>
              <a:ext cx="306494" cy="369332"/>
            </a:xfrm>
            <a:prstGeom prst="rect">
              <a:avLst/>
            </a:prstGeom>
            <a:noFill/>
          </p:spPr>
          <p:txBody>
            <a:bodyPr wrap="none" rtlCol="0">
              <a:spAutoFit/>
            </a:bodyPr>
            <a:lstStyle/>
            <a:p>
              <a:r>
                <a:rPr lang="en-US" dirty="0"/>
                <a:t>b</a:t>
              </a:r>
            </a:p>
          </p:txBody>
        </p:sp>
      </p:grpSp>
      <p:pic>
        <p:nvPicPr>
          <p:cNvPr id="6" name="Picture 5">
            <a:extLst>
              <a:ext uri="{FF2B5EF4-FFF2-40B4-BE49-F238E27FC236}">
                <a16:creationId xmlns:a16="http://schemas.microsoft.com/office/drawing/2014/main" xmlns="" id="{805633A0-6F0F-41B4-BD42-62E074750934}"/>
              </a:ext>
            </a:extLst>
          </p:cNvPr>
          <p:cNvPicPr>
            <a:picLocks noChangeAspect="1"/>
          </p:cNvPicPr>
          <p:nvPr/>
        </p:nvPicPr>
        <p:blipFill>
          <a:blip r:embed="rId4"/>
          <a:stretch>
            <a:fillRect/>
          </a:stretch>
        </p:blipFill>
        <p:spPr>
          <a:xfrm>
            <a:off x="304800" y="3400990"/>
            <a:ext cx="8534400" cy="2161610"/>
          </a:xfrm>
          <a:prstGeom prst="rect">
            <a:avLst/>
          </a:prstGeom>
          <a:effectLst>
            <a:glow>
              <a:schemeClr val="accent1">
                <a:alpha val="40000"/>
              </a:schemeClr>
            </a:glow>
            <a:softEdge rad="0"/>
          </a:effectLst>
        </p:spPr>
      </p:pic>
    </p:spTree>
    <p:extLst>
      <p:ext uri="{BB962C8B-B14F-4D97-AF65-F5344CB8AC3E}">
        <p14:creationId xmlns:p14="http://schemas.microsoft.com/office/powerpoint/2010/main" val="270257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30007</TotalTime>
  <Words>1928</Words>
  <Application>Microsoft Office PowerPoint</Application>
  <PresentationFormat>On-screen Show (4:3)</PresentationFormat>
  <Paragraphs>356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lpstr>Theory of machines      Wessam Al Azzawi</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machines      Wessam Al Azzawi</dc:title>
  <dc:creator>Wessam</dc:creator>
  <cp:lastModifiedBy>Wessam</cp:lastModifiedBy>
  <cp:revision>795</cp:revision>
  <dcterms:created xsi:type="dcterms:W3CDTF">2018-10-06T04:41:10Z</dcterms:created>
  <dcterms:modified xsi:type="dcterms:W3CDTF">2019-01-01T14:25:28Z</dcterms:modified>
</cp:coreProperties>
</file>